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21"/>
  </p:notesMasterIdLst>
  <p:handoutMasterIdLst>
    <p:handoutMasterId r:id="rId22"/>
  </p:handoutMasterIdLst>
  <p:sldIdLst>
    <p:sldId id="360" r:id="rId2"/>
    <p:sldId id="361" r:id="rId3"/>
    <p:sldId id="362" r:id="rId4"/>
    <p:sldId id="357" r:id="rId5"/>
    <p:sldId id="309" r:id="rId6"/>
    <p:sldId id="344" r:id="rId7"/>
    <p:sldId id="310" r:id="rId8"/>
    <p:sldId id="349" r:id="rId9"/>
    <p:sldId id="299" r:id="rId10"/>
    <p:sldId id="353" r:id="rId11"/>
    <p:sldId id="351" r:id="rId12"/>
    <p:sldId id="303" r:id="rId13"/>
    <p:sldId id="338" r:id="rId14"/>
    <p:sldId id="354" r:id="rId15"/>
    <p:sldId id="342" r:id="rId16"/>
    <p:sldId id="321" r:id="rId17"/>
    <p:sldId id="358" r:id="rId18"/>
    <p:sldId id="352" r:id="rId19"/>
    <p:sldId id="363" r:id="rId20"/>
  </p:sldIdLst>
  <p:sldSz cx="9144000" cy="6858000" type="screen4x3"/>
  <p:notesSz cx="6950075" cy="9236075"/>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000000"/>
    <a:srgbClr val="034149"/>
    <a:srgbClr val="0000EE"/>
    <a:srgbClr val="BBE6A6"/>
    <a:srgbClr val="026889"/>
    <a:srgbClr val="398B77"/>
    <a:srgbClr val="296355"/>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69265" autoAdjust="0"/>
  </p:normalViewPr>
  <p:slideViewPr>
    <p:cSldViewPr>
      <p:cViewPr varScale="1">
        <p:scale>
          <a:sx n="80" d="100"/>
          <a:sy n="80" d="100"/>
        </p:scale>
        <p:origin x="2232"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1"/>
            <a:ext cx="3012329" cy="463696"/>
          </a:xfrm>
          <a:prstGeom prst="rect">
            <a:avLst/>
          </a:prstGeom>
        </p:spPr>
        <p:txBody>
          <a:bodyPr vert="horz" lIns="90763" tIns="45382" rIns="90763" bIns="45382" rtlCol="0"/>
          <a:lstStyle>
            <a:lvl1pPr algn="r">
              <a:defRPr sz="1200"/>
            </a:lvl1pPr>
          </a:lstStyle>
          <a:p>
            <a:fld id="{51D753F8-0080-4277-B984-FB17608CC781}" type="datetimeFigureOut">
              <a:rPr lang="en-US" smtClean="0"/>
              <a:t>8/20/2018</a:t>
            </a:fld>
            <a:endParaRPr lang="en-US"/>
          </a:p>
        </p:txBody>
      </p:sp>
      <p:sp>
        <p:nvSpPr>
          <p:cNvPr id="4" name="Footer Placeholder 3"/>
          <p:cNvSpPr>
            <a:spLocks noGrp="1"/>
          </p:cNvSpPr>
          <p:nvPr>
            <p:ph type="ftr" sz="quarter" idx="2"/>
          </p:nvPr>
        </p:nvSpPr>
        <p:spPr>
          <a:xfrm>
            <a:off x="0" y="8772379"/>
            <a:ext cx="3012329" cy="463696"/>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9"/>
            <a:ext cx="3012329" cy="463696"/>
          </a:xfrm>
          <a:prstGeom prst="rect">
            <a:avLst/>
          </a:prstGeom>
        </p:spPr>
        <p:txBody>
          <a:bodyPr vert="horz" lIns="90763" tIns="45382" rIns="90763" bIns="45382" rtlCol="0" anchor="b"/>
          <a:lstStyle>
            <a:lvl1pPr algn="r">
              <a:defRPr sz="1200"/>
            </a:lvl1pPr>
          </a:lstStyle>
          <a:p>
            <a:fld id="{C699F31E-51B1-44E6-9A01-A96DF7D91D03}" type="slidenum">
              <a:rPr lang="en-US" smtClean="0"/>
              <a:t>‹#›</a:t>
            </a:fld>
            <a:endParaRPr lang="en-US"/>
          </a:p>
        </p:txBody>
      </p:sp>
    </p:spTree>
    <p:extLst>
      <p:ext uri="{BB962C8B-B14F-4D97-AF65-F5344CB8AC3E}">
        <p14:creationId xmlns:p14="http://schemas.microsoft.com/office/powerpoint/2010/main" val="4288579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938376"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26677" y="4387136"/>
            <a:ext cx="5096722"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774271"/>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938376" y="8774271"/>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lgn="r">
              <a:defRPr sz="1200"/>
            </a:lvl1pPr>
          </a:lstStyle>
          <a:p>
            <a:fld id="{554CDD21-6A17-4846-8131-7FCC1DEB8AB4}" type="slidenum">
              <a:rPr lang="en-US"/>
              <a:pPr/>
              <a:t>‹#›</a:t>
            </a:fld>
            <a:endParaRPr lang="en-US"/>
          </a:p>
        </p:txBody>
      </p:sp>
    </p:spTree>
    <p:extLst>
      <p:ext uri="{BB962C8B-B14F-4D97-AF65-F5344CB8AC3E}">
        <p14:creationId xmlns:p14="http://schemas.microsoft.com/office/powerpoint/2010/main" val="8894191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Thank you Mr. Chairman</a:t>
            </a:r>
            <a:r>
              <a:rPr lang="en-US" baseline="0" dirty="0"/>
              <a:t> and members. I am here today with Kristen Blann and Andrew Streitz representing the Minnesota Ground Water Association. MGWA is </a:t>
            </a:r>
            <a:r>
              <a:rPr lang="en-US" dirty="0"/>
              <a:t>a non-profit (501(c)), volunteer organization</a:t>
            </a:r>
            <a:r>
              <a:rPr lang="en-US" baseline="0" dirty="0"/>
              <a:t> of about 500 members. We were founded in 1982. MGWA’s focus is not a field of study, like engineering or law, but rather our ground water resource. As such our members are scientists, engineers, planners, educators, and policy/law experts. </a:t>
            </a:r>
            <a:endParaRPr lang="en-US" dirty="0"/>
          </a:p>
        </p:txBody>
      </p:sp>
      <p:sp>
        <p:nvSpPr>
          <p:cNvPr id="4" name="Slide Number Placeholder 3"/>
          <p:cNvSpPr>
            <a:spLocks noGrp="1"/>
          </p:cNvSpPr>
          <p:nvPr>
            <p:ph type="sldNum" sz="quarter" idx="10"/>
          </p:nvPr>
        </p:nvSpPr>
        <p:spPr/>
        <p:txBody>
          <a:bodyPr/>
          <a:lstStyle/>
          <a:p>
            <a:fld id="{554CDD21-6A17-4846-8131-7FCC1DEB8AB4}" type="slidenum">
              <a:rPr lang="en-US" smtClean="0"/>
              <a:pPr/>
              <a:t>1</a:t>
            </a:fld>
            <a:endParaRPr lang="en-US"/>
          </a:p>
        </p:txBody>
      </p:sp>
    </p:spTree>
    <p:extLst>
      <p:ext uri="{BB962C8B-B14F-4D97-AF65-F5344CB8AC3E}">
        <p14:creationId xmlns:p14="http://schemas.microsoft.com/office/powerpoint/2010/main" val="143859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paper discusses results of 2 different regression modeling efforts to estimate extent of tile drainage.  (1) USGS model, estimating drainage extent in 2012 based on combination of estimates using STATSGO and slope, and (2) MN state agency estimate, based on LiDAR, row crop extent from the CDL, and slope &lt; 3%.   The state agency approach was  somewhat ground </a:t>
            </a:r>
            <a:r>
              <a:rPr lang="en-US" dirty="0" err="1"/>
              <a:t>truthed</a:t>
            </a:r>
            <a:r>
              <a:rPr lang="en-US" dirty="0"/>
              <a:t> using interviews with landowners…(?)</a:t>
            </a:r>
          </a:p>
        </p:txBody>
      </p:sp>
      <p:sp>
        <p:nvSpPr>
          <p:cNvPr id="4" name="Slide Number Placeholder 3"/>
          <p:cNvSpPr>
            <a:spLocks noGrp="1"/>
          </p:cNvSpPr>
          <p:nvPr>
            <p:ph type="sldNum" sz="quarter" idx="10"/>
          </p:nvPr>
        </p:nvSpPr>
        <p:spPr/>
        <p:txBody>
          <a:bodyPr/>
          <a:lstStyle/>
          <a:p>
            <a:fld id="{554CDD21-6A17-4846-8131-7FCC1DEB8AB4}" type="slidenum">
              <a:rPr lang="en-US" smtClean="0"/>
              <a:pPr/>
              <a:t>11</a:t>
            </a:fld>
            <a:endParaRPr lang="en-US"/>
          </a:p>
        </p:txBody>
      </p:sp>
    </p:spTree>
    <p:extLst>
      <p:ext uri="{BB962C8B-B14F-4D97-AF65-F5344CB8AC3E}">
        <p14:creationId xmlns:p14="http://schemas.microsoft.com/office/powerpoint/2010/main" val="1697026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Basically, we’re talking about the volume of water that represents the difference between the water table with and without drainage – where would that have ended up? </a:t>
            </a:r>
          </a:p>
          <a:p>
            <a:r>
              <a:rPr lang="en-US" sz="1000" dirty="0"/>
              <a:t>…often within the margin of error for the overall model</a:t>
            </a:r>
          </a:p>
          <a:p>
            <a:pPr defTabSz="907633">
              <a:defRPr/>
            </a:pPr>
            <a:r>
              <a:rPr lang="en-US" sz="1000" dirty="0">
                <a:latin typeface="Arial" panose="020B0604020202020204" pitchFamily="34" charset="0"/>
                <a:cs typeface="Arial" panose="020B0604020202020204" pitchFamily="34" charset="0"/>
              </a:rPr>
              <a:t>“Shallow groundwater” may refer to soil water, water table, surficial aquifer, or any “perched” water.  In addition to connections to surface water, shallow groundwater may potentially have connections to buried or regional aquifers</a:t>
            </a:r>
          </a:p>
          <a:p>
            <a:pPr marL="283635" indent="-283635">
              <a:buFont typeface="Arial" panose="020B0604020202020204" pitchFamily="34" charset="0"/>
              <a:buChar char="•"/>
            </a:pPr>
            <a:r>
              <a:rPr lang="en-US" sz="1000" dirty="0">
                <a:latin typeface="Arial" panose="020B0604020202020204" pitchFamily="34" charset="0"/>
                <a:cs typeface="Arial" panose="020B0604020202020204" pitchFamily="34" charset="0"/>
              </a:rPr>
              <a:t>Water budgets can be difficult to accurately quantify: substantial variations in evapotranspiration rates, infiltration rates, and the general flow of groundwater. </a:t>
            </a:r>
          </a:p>
          <a:p>
            <a:pPr marL="283635" indent="-283635">
              <a:buFont typeface="Arial" panose="020B0604020202020204" pitchFamily="34" charset="0"/>
              <a:buChar char="•"/>
            </a:pPr>
            <a:r>
              <a:rPr lang="en-US" sz="1000" dirty="0">
                <a:latin typeface="Arial" panose="020B0604020202020204" pitchFamily="34" charset="0"/>
                <a:cs typeface="Arial" panose="020B0604020202020204" pitchFamily="34" charset="0"/>
              </a:rPr>
              <a:t>models are time consuming, expensive, and may not capture critical details of recharge such as the exact locations of high infiltration zones. </a:t>
            </a:r>
          </a:p>
          <a:p>
            <a:pPr marL="283635" indent="-283635">
              <a:buFont typeface="Arial" panose="020B0604020202020204" pitchFamily="34" charset="0"/>
              <a:buChar char="•"/>
            </a:pPr>
            <a:r>
              <a:rPr lang="en-US" sz="1000" dirty="0">
                <a:latin typeface="Arial" panose="020B0604020202020204" pitchFamily="34" charset="0"/>
                <a:cs typeface="Arial" panose="020B0604020202020204" pitchFamily="34" charset="0"/>
              </a:rPr>
              <a:t>There is uncertainty on how much of the additional runoff to streams is from a decrease in overall evapotranspiration in agricultural watersheds versus reduced infiltration below the tile drains. E.g. under pre-settlement conditions, the landscape included abundant native vegetation and generally there was more standing water. ET has decreased during fallow periods but potentially increased during peak production. The relative magnitude of these two effects on the total water budget is unknown. </a:t>
            </a:r>
          </a:p>
          <a:p>
            <a:pPr marL="283635" indent="-283635">
              <a:buFont typeface="Arial" panose="020B0604020202020204" pitchFamily="34" charset="0"/>
              <a:buChar char="•"/>
            </a:pPr>
            <a:r>
              <a:rPr lang="en-US" sz="1000" dirty="0">
                <a:latin typeface="Arial" panose="020B0604020202020204" pitchFamily="34" charset="0"/>
                <a:cs typeface="Arial" panose="020B0604020202020204" pitchFamily="34" charset="0"/>
              </a:rPr>
              <a:t>Most current relevant research focuses on monitoring the accessible parts of the water balance on already tiled areas. This research focuses on whether subsurface drainage increases or decreases evapotranspiration, increases or decreases the total runoff (both the surface and subsurface runoff), changes water storage, or affects the recharge to underlying aquifers. These components are dynamically interacting with each other. The recharge to groundwater is generally the smallest of these and is not continuous in time or space, is difficult to monitor, and </a:t>
            </a:r>
            <a:r>
              <a:rPr lang="en-US" sz="1000" b="1" dirty="0">
                <a:highlight>
                  <a:srgbClr val="FFFF00"/>
                </a:highlight>
                <a:latin typeface="Arial" panose="020B0604020202020204" pitchFamily="34" charset="0"/>
                <a:cs typeface="Arial" panose="020B0604020202020204" pitchFamily="34" charset="0"/>
              </a:rPr>
              <a:t>likely is less than the margin of uncertainty in the measurement of the larger components. </a:t>
            </a:r>
            <a:r>
              <a:rPr lang="en-US" sz="1000" dirty="0">
                <a:latin typeface="Arial" panose="020B0604020202020204" pitchFamily="34" charset="0"/>
                <a:cs typeface="Arial" panose="020B0604020202020204" pitchFamily="34" charset="0"/>
              </a:rPr>
              <a:t>Therefore, the question of whether groundwater recharge is affected is difficult to answer, remarkably complicated, site specific, and rarely researched.</a:t>
            </a:r>
          </a:p>
          <a:p>
            <a:pPr marL="283635" indent="-283635">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r>
              <a:rPr lang="en-US" sz="1000" dirty="0"/>
              <a:t>Important to understand the fate of water in the soil profile and surface depression.  There are four potential fates.  Soil and surface depression water can:</a:t>
            </a:r>
          </a:p>
          <a:p>
            <a:endParaRPr lang="en-US" sz="1000" dirty="0"/>
          </a:p>
          <a:p>
            <a:r>
              <a:rPr lang="en-US" sz="1000" dirty="0"/>
              <a:t>[click] 1: Evaporate into the atmosphere</a:t>
            </a:r>
          </a:p>
          <a:p>
            <a:r>
              <a:rPr lang="en-US" sz="1000" dirty="0"/>
              <a:t>[click] 2: Transpire is plants are actively growing</a:t>
            </a:r>
          </a:p>
          <a:p>
            <a:r>
              <a:rPr lang="en-US" sz="1000" dirty="0"/>
              <a:t>[click] 3: Infiltrate to groundwater</a:t>
            </a:r>
          </a:p>
          <a:p>
            <a:r>
              <a:rPr lang="en-US" sz="1000" dirty="0"/>
              <a:t>[click] 0r 4: drain through tile (if present) </a:t>
            </a:r>
          </a:p>
          <a:p>
            <a:endParaRPr lang="en-US" dirty="0"/>
          </a:p>
        </p:txBody>
      </p:sp>
      <p:sp>
        <p:nvSpPr>
          <p:cNvPr id="4" name="Slide Number Placeholder 3"/>
          <p:cNvSpPr>
            <a:spLocks noGrp="1"/>
          </p:cNvSpPr>
          <p:nvPr>
            <p:ph type="sldNum" sz="quarter" idx="10"/>
          </p:nvPr>
        </p:nvSpPr>
        <p:spPr/>
        <p:txBody>
          <a:bodyPr/>
          <a:lstStyle/>
          <a:p>
            <a:fld id="{554CDD21-6A17-4846-8131-7FCC1DEB8AB4}" type="slidenum">
              <a:rPr lang="en-US" smtClean="0"/>
              <a:pPr/>
              <a:t>12</a:t>
            </a:fld>
            <a:endParaRPr lang="en-US"/>
          </a:p>
        </p:txBody>
      </p:sp>
    </p:spTree>
    <p:extLst>
      <p:ext uri="{BB962C8B-B14F-4D97-AF65-F5344CB8AC3E}">
        <p14:creationId xmlns:p14="http://schemas.microsoft.com/office/powerpoint/2010/main" val="226040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 While soils and some surficial (water table) aquifers receive rapid, direct recharge from atmospheric and surface hydrological sources, buried glacial sands and bedrock aquifers are recharged by smaller volumes of water that are delivered slowly, periods of time of more than 1,000 to 10,000 years (Berg and Pearson, 2013). Although less commonly drained, shallow aquifers within karst terrain, shown on the right side in figure 16, have highly variable recharge rates. Some fractures support rapid recharge while </a:t>
            </a:r>
            <a:r>
              <a:rPr lang="en-US" dirty="0" err="1"/>
              <a:t>unweathered</a:t>
            </a:r>
            <a:r>
              <a:rPr lang="en-US" dirty="0"/>
              <a:t> and unbroken sections of carbonate rock within the overall karst region might contain water that has been virtually locked in place for tens of thousands of years.</a:t>
            </a:r>
          </a:p>
          <a:p>
            <a:endParaRPr lang="en-US" dirty="0"/>
          </a:p>
        </p:txBody>
      </p:sp>
      <p:sp>
        <p:nvSpPr>
          <p:cNvPr id="4" name="Slide Number Placeholder 3"/>
          <p:cNvSpPr>
            <a:spLocks noGrp="1"/>
          </p:cNvSpPr>
          <p:nvPr>
            <p:ph type="sldNum" sz="quarter" idx="10"/>
          </p:nvPr>
        </p:nvSpPr>
        <p:spPr/>
        <p:txBody>
          <a:bodyPr/>
          <a:lstStyle/>
          <a:p>
            <a:fld id="{554CDD21-6A17-4846-8131-7FCC1DEB8AB4}" type="slidenum">
              <a:rPr lang="en-US" smtClean="0"/>
              <a:pPr/>
              <a:t>13</a:t>
            </a:fld>
            <a:endParaRPr lang="en-US"/>
          </a:p>
        </p:txBody>
      </p:sp>
    </p:spTree>
    <p:extLst>
      <p:ext uri="{BB962C8B-B14F-4D97-AF65-F5344CB8AC3E}">
        <p14:creationId xmlns:p14="http://schemas.microsoft.com/office/powerpoint/2010/main" val="2177481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in the state in terms of where the groundwater is, whether we’re in a recharge or a discharge area, as well as what groundwater we’re talking about.  Very significant impacts on the timing and pathway of shallow groundwater making its way to lakes, rivers, streams, and wetlands in some areas.  Medium potential for impacts on surficial aquifers that are in use for water supply; in this case there are probably other factors that are dominant and/or mitigating. Long-term effects on buried aquifers with limited connectivity to the surface water are likely to be very slow moving and difficult to detect, and may not even be detectable for centuries.  </a:t>
            </a:r>
          </a:p>
        </p:txBody>
      </p:sp>
      <p:sp>
        <p:nvSpPr>
          <p:cNvPr id="4" name="Slide Number Placeholder 3"/>
          <p:cNvSpPr>
            <a:spLocks noGrp="1"/>
          </p:cNvSpPr>
          <p:nvPr>
            <p:ph type="sldNum" sz="quarter" idx="10"/>
          </p:nvPr>
        </p:nvSpPr>
        <p:spPr/>
        <p:txBody>
          <a:bodyPr/>
          <a:lstStyle/>
          <a:p>
            <a:fld id="{554CDD21-6A17-4846-8131-7FCC1DEB8AB4}" type="slidenum">
              <a:rPr lang="en-US" smtClean="0"/>
              <a:pPr/>
              <a:t>14</a:t>
            </a:fld>
            <a:endParaRPr lang="en-US"/>
          </a:p>
        </p:txBody>
      </p:sp>
    </p:spTree>
    <p:extLst>
      <p:ext uri="{BB962C8B-B14F-4D97-AF65-F5344CB8AC3E}">
        <p14:creationId xmlns:p14="http://schemas.microsoft.com/office/powerpoint/2010/main" val="1480292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"The simplest and most direct answer to the question of drainage effects on hydrologic balance . . . is that in </a:t>
            </a:r>
            <a:r>
              <a:rPr lang="en-US" sz="2000" i="1" dirty="0">
                <a:latin typeface="Arial" panose="020B0604020202020204" pitchFamily="34" charset="0"/>
                <a:cs typeface="Arial" panose="020B0604020202020204" pitchFamily="34" charset="0"/>
              </a:rPr>
              <a:t>the absence of pumping</a:t>
            </a:r>
            <a:r>
              <a:rPr lang="en-US" sz="2000" dirty="0">
                <a:latin typeface="Arial" panose="020B0604020202020204" pitchFamily="34" charset="0"/>
                <a:cs typeface="Arial" panose="020B0604020202020204" pitchFamily="34" charset="0"/>
              </a:rPr>
              <a:t>, subsurface drainage will be captured from waters previously discharged through runoff, seepage to streams, evaporation and transpiration. </a:t>
            </a:r>
          </a:p>
          <a:p>
            <a:r>
              <a:rPr lang="en-US" sz="1600" dirty="0">
                <a:latin typeface="Arial" panose="020B0604020202020204" pitchFamily="34" charset="0"/>
                <a:cs typeface="Arial" panose="020B0604020202020204" pitchFamily="34" charset="0"/>
              </a:rPr>
              <a:t>Tile drainage is practiced where there are high water tables. High water tables cause enhanced evaporation and runoff. Drainage, by lowering the water table, decreases evaporation and runoff. For conditions of most glacial aquifers in eastern North Dakota, tile-drain waters will be captured primarily from combined evaporation and runoff.”</a:t>
            </a:r>
          </a:p>
          <a:p>
            <a:r>
              <a:rPr lang="en-US" sz="1600" dirty="0">
                <a:latin typeface="Arial" panose="020B0604020202020204" pitchFamily="34" charset="0"/>
                <a:cs typeface="Arial" panose="020B0604020202020204" pitchFamily="34" charset="0"/>
              </a:rPr>
              <a:t>“In the hydrologic cycle common to ND’s glacial aquifers, recharge occurs through precipitation and runoff (and sometimes losing streams), and discharge occurs through evaporation, transpiration, runoff, and seepage to rivers and streams.”  [To be] “sustainable” withdrawal of water for human purposes (drainage or </a:t>
            </a:r>
            <a:r>
              <a:rPr lang="en-US" sz="1600" dirty="0" err="1">
                <a:latin typeface="Arial" panose="020B0604020202020204" pitchFamily="34" charset="0"/>
                <a:cs typeface="Arial" panose="020B0604020202020204" pitchFamily="34" charset="0"/>
              </a:rPr>
              <a:t>pumpage</a:t>
            </a:r>
            <a:r>
              <a:rPr lang="en-US" sz="1600" dirty="0">
                <a:latin typeface="Arial" panose="020B0604020202020204" pitchFamily="34" charset="0"/>
                <a:cs typeface="Arial" panose="020B0604020202020204" pitchFamily="34" charset="0"/>
              </a:rPr>
              <a:t>) must be recovered from existing natural discharge.</a:t>
            </a:r>
          </a:p>
          <a:p>
            <a:endParaRPr lang="en-US" sz="2000" dirty="0">
              <a:latin typeface="Arial" panose="020B0604020202020204" pitchFamily="34" charset="0"/>
              <a:cs typeface="Arial" panose="020B0604020202020204" pitchFamily="34" charset="0"/>
            </a:endParaRPr>
          </a:p>
          <a:p>
            <a:pPr defTabSz="907633">
              <a:defRPr/>
            </a:pPr>
            <a:r>
              <a:rPr lang="en-US" sz="2000" dirty="0">
                <a:latin typeface="Arial" panose="020B0604020202020204" pitchFamily="34" charset="0"/>
                <a:cs typeface="Arial" panose="020B0604020202020204" pitchFamily="34" charset="0"/>
              </a:rPr>
              <a:t>“While the estimated total annual drainage seems large, tile-drained waters are removed from an upper zone of "active" storage which is not (usually) sustainable for long-term storage.  Almost all tile-drained waters would be removed through natural discharge within a year or two at most, if not drained, by seepage to surface waters or through evapotranspiration.” </a:t>
            </a:r>
          </a:p>
          <a:p>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a:defRPr/>
            </a:pPr>
            <a:endParaRPr lang="en-US" sz="1000" dirty="0"/>
          </a:p>
          <a:p>
            <a:r>
              <a:rPr lang="en-US" sz="1000" dirty="0">
                <a:latin typeface="Arial" panose="020B0604020202020204" pitchFamily="34" charset="0"/>
                <a:cs typeface="Arial" panose="020B0604020202020204" pitchFamily="34" charset="0"/>
              </a:rPr>
              <a:t>“In the hydrologic cycle common to ND’s glacial aquifers, recharge occurs through precipitation and runoff (and sometimes losing streams), and discharge occurs through evaporation, transpiration, runoff, and seepage to rivers and streams.”  [To be] “sustainable” withdrawal of water for human purposes (drainage or </a:t>
            </a:r>
            <a:r>
              <a:rPr lang="en-US" sz="1000" dirty="0" err="1">
                <a:latin typeface="Arial" panose="020B0604020202020204" pitchFamily="34" charset="0"/>
                <a:cs typeface="Arial" panose="020B0604020202020204" pitchFamily="34" charset="0"/>
              </a:rPr>
              <a:t>pumpage</a:t>
            </a:r>
            <a:r>
              <a:rPr lang="en-US" sz="1000" dirty="0">
                <a:latin typeface="Arial" panose="020B0604020202020204" pitchFamily="34" charset="0"/>
                <a:cs typeface="Arial" panose="020B0604020202020204" pitchFamily="34" charset="0"/>
              </a:rPr>
              <a:t>) must be recovered from existing natural discharge.</a:t>
            </a:r>
          </a:p>
          <a:p>
            <a:endParaRPr lang="en-US" dirty="0">
              <a:latin typeface="Arial" panose="020B0604020202020204" pitchFamily="34" charset="0"/>
              <a:cs typeface="Arial" panose="020B0604020202020204" pitchFamily="34" charset="0"/>
            </a:endParaRPr>
          </a:p>
          <a:p>
            <a:pPr defTabSz="907633">
              <a:defRPr/>
            </a:pPr>
            <a:r>
              <a:rPr lang="en-US" dirty="0">
                <a:latin typeface="Arial" panose="020B0604020202020204" pitchFamily="34" charset="0"/>
                <a:cs typeface="Arial" panose="020B0604020202020204" pitchFamily="34" charset="0"/>
              </a:rPr>
              <a:t>“While the estimated total annual drainage seems large, tile-drained waters are removed from an upper zone of "active" storage which is not (usually) sustainable for long-term storage.  Almost all tile-drained waters would be removed through natural discharge within a year or two at most, if not drained, by seepage to surface waters or through evapotranspiration.” </a:t>
            </a:r>
          </a:p>
          <a:p>
            <a:pPr lvl="1"/>
            <a:endParaRPr lang="en-US" sz="16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54CDD21-6A17-4846-8131-7FCC1DEB8AB4}" type="slidenum">
              <a:rPr lang="en-US" smtClean="0"/>
              <a:pPr/>
              <a:t>15</a:t>
            </a:fld>
            <a:endParaRPr lang="en-US"/>
          </a:p>
        </p:txBody>
      </p:sp>
    </p:spTree>
    <p:extLst>
      <p:ext uri="{BB962C8B-B14F-4D97-AF65-F5344CB8AC3E}">
        <p14:creationId xmlns:p14="http://schemas.microsoft.com/office/powerpoint/2010/main" val="222774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CDD21-6A17-4846-8131-7FCC1DEB8AB4}" type="slidenum">
              <a:rPr lang="en-US" smtClean="0"/>
              <a:pPr/>
              <a:t>16</a:t>
            </a:fld>
            <a:endParaRPr lang="en-US"/>
          </a:p>
        </p:txBody>
      </p:sp>
    </p:spTree>
    <p:extLst>
      <p:ext uri="{BB962C8B-B14F-4D97-AF65-F5344CB8AC3E}">
        <p14:creationId xmlns:p14="http://schemas.microsoft.com/office/powerpoint/2010/main" val="2508250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CDD21-6A17-4846-8131-7FCC1DEB8AB4}" type="slidenum">
              <a:rPr lang="en-US" smtClean="0"/>
              <a:pPr/>
              <a:t>17</a:t>
            </a:fld>
            <a:endParaRPr lang="en-US"/>
          </a:p>
        </p:txBody>
      </p:sp>
    </p:spTree>
    <p:extLst>
      <p:ext uri="{BB962C8B-B14F-4D97-AF65-F5344CB8AC3E}">
        <p14:creationId xmlns:p14="http://schemas.microsoft.com/office/powerpoint/2010/main" val="812847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Agricultural drainage is extensive across Minnesota, particularly the southern and western portions where agriculture is the dominant land use. However, detailed, up-to-date information on the extent of tile drainage does not exist. </a:t>
            </a:r>
          </a:p>
          <a:p>
            <a:pPr lvl="0"/>
            <a:r>
              <a:rPr lang="en-US" dirty="0"/>
              <a:t>Drainage and land use change had already extensively transformed the water budget across much of Minnesota by the time baseline information on streamflow and groundwater levels began to be collected. Therefore, the baseline data are being collected at a time when the system has already been greatly altered.</a:t>
            </a:r>
          </a:p>
          <a:p>
            <a:pPr lvl="0"/>
            <a:r>
              <a:rPr lang="en-US" dirty="0"/>
              <a:t>There are many different groundwater pathways. During the white paper discussions, some members referred to “shallow groundwater” as that surrounding the tile while a hydrogeologist refers to shallow groundwater as the surficial aquifer. Almost all perched water is considered shallow groundwater although it is often separate from a true regional aquifer.</a:t>
            </a:r>
          </a:p>
          <a:p>
            <a:pPr lvl="0"/>
            <a:r>
              <a:rPr lang="en-US" dirty="0"/>
              <a:t>Water budgets can be difficult to accurately quantify, largely due to substantial variations in evapotranspiration rates, infiltration rates, and the general flow of groundwater. Although groundwater flow can be well constrained and approximated using groundwater models, these models are time consuming, expensive, and may not capture critical details of recharge such as the exact locations of high infiltration zones. In the absence of accurate flow models, there is a lack of knowledge regarding the effect of artificial drainage on deep infiltration rates that lead to recharge of aquifers.</a:t>
            </a:r>
          </a:p>
          <a:p>
            <a:pPr lvl="0"/>
            <a:r>
              <a:rPr lang="en-US" dirty="0"/>
              <a:t>Related to water budgets, there is uncertainty on how much of the additional runoff to streams is from a decrease in overall evapotranspiration in agricultural watersheds versus reduced infiltration below the tile drains. For example, under pre-settlement conditions, the landscape included abundant native vegetation and generally there was more standing water. Although a row crop such as corn has a much higher evapotranspiration rate during the growing season, the change brought about by agricultural drainage that enables corn and other crop production has decreased evapotranspiration during fallow periods. The relative magnitude of these two effects on the total water budget is unknown. </a:t>
            </a:r>
          </a:p>
          <a:p>
            <a:pPr lvl="0"/>
            <a:r>
              <a:rPr lang="en-US" dirty="0"/>
              <a:t>Most current relevant research focuses on monitoring the accessible parts of the water balance on already tiled areas. This research focuses on whether subsurface drainage increases or decreases evapotranspiration, increases or decreases the total runoff (both the surface and subsurface runoff), changes water storage, or affects the recharge to underlying aquifers. These components are dynamically interacting with each other. The recharge to groundwater is generally the smallest of these and is not continuous in time or space, is difficult to monitor, and likely is less than the margin of uncertainty in the measurement of the larger components. Therefore, the question of whether groundwater recharge is affected is difficult to answer, remarkably complicated, site specific, and rarely researched.</a:t>
            </a:r>
          </a:p>
          <a:p>
            <a:endParaRPr lang="en-US" dirty="0"/>
          </a:p>
        </p:txBody>
      </p:sp>
      <p:sp>
        <p:nvSpPr>
          <p:cNvPr id="4" name="Slide Number Placeholder 3"/>
          <p:cNvSpPr>
            <a:spLocks noGrp="1"/>
          </p:cNvSpPr>
          <p:nvPr>
            <p:ph type="sldNum" sz="quarter" idx="10"/>
          </p:nvPr>
        </p:nvSpPr>
        <p:spPr/>
        <p:txBody>
          <a:bodyPr/>
          <a:lstStyle/>
          <a:p>
            <a:fld id="{554CDD21-6A17-4846-8131-7FCC1DEB8AB4}" type="slidenum">
              <a:rPr lang="en-US" smtClean="0"/>
              <a:pPr/>
              <a:t>18</a:t>
            </a:fld>
            <a:endParaRPr lang="en-US"/>
          </a:p>
        </p:txBody>
      </p:sp>
    </p:spTree>
    <p:extLst>
      <p:ext uri="{BB962C8B-B14F-4D97-AF65-F5344CB8AC3E}">
        <p14:creationId xmlns:p14="http://schemas.microsoft.com/office/powerpoint/2010/main" val="3733491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spcAft>
                <a:spcPts val="596"/>
              </a:spcAft>
              <a:defRPr/>
            </a:pPr>
            <a:r>
              <a:rPr lang="en-US" dirty="0"/>
              <a:t>A risk assessment </a:t>
            </a:r>
            <a:r>
              <a:rPr lang="en-US" sz="1000" dirty="0"/>
              <a:t>(re: tile expansion) </a:t>
            </a:r>
            <a:r>
              <a:rPr lang="en-US" dirty="0"/>
              <a:t>could be conducted based on an overlay of the following available layers:</a:t>
            </a:r>
          </a:p>
          <a:p>
            <a:pPr marL="340363" indent="-340363">
              <a:spcAft>
                <a:spcPts val="596"/>
              </a:spcAft>
              <a:buFont typeface="Arial" panose="020B0604020202020204" pitchFamily="34" charset="0"/>
              <a:buChar char="•"/>
            </a:pPr>
            <a:r>
              <a:rPr lang="en-US" dirty="0">
                <a:latin typeface="Arial" panose="020B0604020202020204" pitchFamily="34" charset="0"/>
                <a:cs typeface="Arial" panose="020B0604020202020204" pitchFamily="34" charset="0"/>
              </a:rPr>
              <a:t>Areas where surficial aquifers represent important  water supply </a:t>
            </a:r>
          </a:p>
          <a:p>
            <a:pPr marL="340363" indent="-340363">
              <a:spcAft>
                <a:spcPts val="596"/>
              </a:spcAft>
              <a:buFont typeface="Arial" panose="020B0604020202020204" pitchFamily="34" charset="0"/>
              <a:buChar char="•"/>
            </a:pPr>
            <a:r>
              <a:rPr lang="en-US" dirty="0">
                <a:latin typeface="Arial" panose="020B0604020202020204" pitchFamily="34" charset="0"/>
                <a:cs typeface="Arial" panose="020B0604020202020204" pitchFamily="34" charset="0"/>
              </a:rPr>
              <a:t>Areas where groundwater monitoring shows relatively recent recharge (based on tritium concentrations)</a:t>
            </a:r>
          </a:p>
          <a:p>
            <a:pPr marL="340363" indent="-340363">
              <a:spcAft>
                <a:spcPts val="596"/>
              </a:spcAft>
              <a:buFont typeface="Arial" panose="020B0604020202020204" pitchFamily="34" charset="0"/>
              <a:buChar char="•"/>
            </a:pPr>
            <a:r>
              <a:rPr lang="en-US" dirty="0">
                <a:latin typeface="Arial" panose="020B0604020202020204" pitchFamily="34" charset="0"/>
                <a:cs typeface="Arial" panose="020B0604020202020204" pitchFamily="34" charset="0"/>
              </a:rPr>
              <a:t>Areas where the water table elevation of drainage is close to the potentiometric surface of groundwater in buried aquifers</a:t>
            </a:r>
          </a:p>
          <a:p>
            <a:pPr marL="340363" indent="-340363">
              <a:spcAft>
                <a:spcPts val="596"/>
              </a:spcAft>
              <a:buFont typeface="Arial" panose="020B0604020202020204" pitchFamily="34" charset="0"/>
              <a:buChar char="•"/>
            </a:pPr>
            <a:r>
              <a:rPr lang="en-US" dirty="0">
                <a:latin typeface="Arial" panose="020B0604020202020204" pitchFamily="34" charset="0"/>
                <a:cs typeface="Arial" panose="020B0604020202020204" pitchFamily="34" charset="0"/>
              </a:rPr>
              <a:t>Areas identified as having focused recharge occurring</a:t>
            </a:r>
          </a:p>
          <a:p>
            <a:pPr marL="340363" indent="-340363">
              <a:spcAft>
                <a:spcPts val="596"/>
              </a:spcAft>
              <a:buFont typeface="Arial" panose="020B0604020202020204" pitchFamily="34" charset="0"/>
              <a:buChar char="•"/>
            </a:pPr>
            <a:r>
              <a:rPr lang="en-US" dirty="0">
                <a:latin typeface="Arial" panose="020B0604020202020204" pitchFamily="34" charset="0"/>
                <a:cs typeface="Arial" panose="020B0604020202020204" pitchFamily="34" charset="0"/>
              </a:rPr>
              <a:t>Areas where there are numerous or high-risk wells drawing from deeper aquifers </a:t>
            </a:r>
          </a:p>
          <a:p>
            <a:endParaRPr lang="en-US" dirty="0"/>
          </a:p>
        </p:txBody>
      </p:sp>
      <p:sp>
        <p:nvSpPr>
          <p:cNvPr id="4" name="Slide Number Placeholder 3"/>
          <p:cNvSpPr>
            <a:spLocks noGrp="1"/>
          </p:cNvSpPr>
          <p:nvPr>
            <p:ph type="sldNum" sz="quarter" idx="10"/>
          </p:nvPr>
        </p:nvSpPr>
        <p:spPr/>
        <p:txBody>
          <a:bodyPr/>
          <a:lstStyle/>
          <a:p>
            <a:fld id="{554CDD21-6A17-4846-8131-7FCC1DEB8AB4}" type="slidenum">
              <a:rPr lang="en-US" smtClean="0"/>
              <a:pPr/>
              <a:t>19</a:t>
            </a:fld>
            <a:endParaRPr lang="en-US"/>
          </a:p>
        </p:txBody>
      </p:sp>
    </p:spTree>
    <p:extLst>
      <p:ext uri="{BB962C8B-B14F-4D97-AF65-F5344CB8AC3E}">
        <p14:creationId xmlns:p14="http://schemas.microsoft.com/office/powerpoint/2010/main" val="428530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79899" y="4315215"/>
            <a:ext cx="5439189" cy="4088099"/>
          </a:xfrm>
          <a:prstGeom prst="rect">
            <a:avLst/>
          </a:prstGeom>
        </p:spPr>
        <p:txBody>
          <a:bodyPr spcFirstLastPara="1" wrap="square" lIns="90748" tIns="90748" rIns="90748" bIns="90748" anchor="t" anchorCtr="0">
            <a:noAutofit/>
          </a:bodyPr>
          <a:lstStyle/>
          <a:p>
            <a:r>
              <a:rPr lang="en-US" dirty="0"/>
              <a:t>MGWA was founded to bring together members of various professions</a:t>
            </a:r>
            <a:r>
              <a:rPr lang="en-US" baseline="0" dirty="0"/>
              <a:t> and the general public in order to:</a:t>
            </a:r>
            <a:endParaRPr lang="en-US" dirty="0"/>
          </a:p>
        </p:txBody>
      </p:sp>
      <p:sp>
        <p:nvSpPr>
          <p:cNvPr id="153" name="Shape 153"/>
          <p:cNvSpPr>
            <a:spLocks noGrp="1" noRot="1" noChangeAspect="1"/>
          </p:cNvSpPr>
          <p:nvPr>
            <p:ph type="sldImg" idx="2"/>
          </p:nvPr>
        </p:nvSpPr>
        <p:spPr>
          <a:xfrm>
            <a:off x="1128713"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345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In</a:t>
            </a:r>
            <a:r>
              <a:rPr lang="en-US" baseline="0" dirty="0"/>
              <a:t> 2014 MGWA convened a volunteer committee to prepare the first white paper: about manganese in Minnesota’s groundwater. Since then three additional committees have formed to work on additional white papers. Kristen Blann was an author of the drain tile white paper, and Andrew Streitz was a </a:t>
            </a:r>
            <a:r>
              <a:rPr lang="en-US" baseline="0" dirty="0" err="1"/>
              <a:t>liasion</a:t>
            </a:r>
            <a:r>
              <a:rPr lang="en-US" baseline="0" dirty="0"/>
              <a:t> between the white paper committee and MGWA’s board, and they are here today to provide you with a summary of the committee’s findings.</a:t>
            </a:r>
            <a:endParaRPr lang="en-US" dirty="0"/>
          </a:p>
        </p:txBody>
      </p:sp>
      <p:sp>
        <p:nvSpPr>
          <p:cNvPr id="4" name="Slide Number Placeholder 3"/>
          <p:cNvSpPr>
            <a:spLocks noGrp="1"/>
          </p:cNvSpPr>
          <p:nvPr>
            <p:ph type="sldNum" sz="quarter" idx="10"/>
          </p:nvPr>
        </p:nvSpPr>
        <p:spPr/>
        <p:txBody>
          <a:bodyPr/>
          <a:lstStyle/>
          <a:p>
            <a:fld id="{554CDD21-6A17-4846-8131-7FCC1DEB8AB4}" type="slidenum">
              <a:rPr lang="en-US" smtClean="0"/>
              <a:pPr/>
              <a:t>3</a:t>
            </a:fld>
            <a:endParaRPr lang="en-US"/>
          </a:p>
        </p:txBody>
      </p:sp>
    </p:spTree>
    <p:extLst>
      <p:ext uri="{BB962C8B-B14F-4D97-AF65-F5344CB8AC3E}">
        <p14:creationId xmlns:p14="http://schemas.microsoft.com/office/powerpoint/2010/main" val="3938559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79899" y="4315215"/>
            <a:ext cx="5439189" cy="4088099"/>
          </a:xfrm>
          <a:prstGeom prst="rect">
            <a:avLst/>
          </a:prstGeom>
        </p:spPr>
        <p:txBody>
          <a:bodyPr spcFirstLastPara="1" wrap="square" lIns="90748" tIns="90748" rIns="90748" bIns="90748" anchor="t" anchorCtr="0">
            <a:noAutofit/>
          </a:bodyPr>
          <a:lstStyle/>
          <a:p>
            <a:pPr>
              <a:lnSpc>
                <a:spcPct val="80000"/>
              </a:lnSpc>
              <a:spcBef>
                <a:spcPts val="0"/>
              </a:spcBef>
              <a:buSzPts val="2062"/>
            </a:pPr>
            <a:r>
              <a:rPr lang="en-US" dirty="0">
                <a:solidFill>
                  <a:schemeClr val="dk2"/>
                </a:solidFill>
                <a:latin typeface="Calibri"/>
                <a:ea typeface="Calibri"/>
                <a:cs typeface="Calibri"/>
                <a:sym typeface="Calibri"/>
              </a:rPr>
              <a:t>Subsurface “tile” drainage is used extensively in Minnesota (~30% of cropland currently, and increasing every year) to lower the water table in fields which allows farmers earlier and better access as well as generally increasing yields by preventing crop damage from root saturation.</a:t>
            </a:r>
          </a:p>
          <a:p>
            <a:pPr>
              <a:lnSpc>
                <a:spcPct val="80000"/>
              </a:lnSpc>
              <a:spcBef>
                <a:spcPts val="0"/>
              </a:spcBef>
              <a:buSzPts val="2062"/>
            </a:pPr>
            <a:endParaRPr lang="en-US" dirty="0">
              <a:solidFill>
                <a:schemeClr val="dk2"/>
              </a:solidFill>
              <a:latin typeface="Calibri"/>
              <a:ea typeface="Calibri"/>
              <a:cs typeface="Calibri"/>
              <a:sym typeface="Calibri"/>
            </a:endParaRPr>
          </a:p>
          <a:p>
            <a:pPr>
              <a:lnSpc>
                <a:spcPct val="80000"/>
              </a:lnSpc>
              <a:spcBef>
                <a:spcPts val="0"/>
              </a:spcBef>
              <a:buSzPts val="2062"/>
            </a:pPr>
            <a:r>
              <a:rPr lang="en-US" dirty="0">
                <a:solidFill>
                  <a:schemeClr val="dk2"/>
                </a:solidFill>
                <a:latin typeface="Calibri"/>
                <a:ea typeface="Calibri"/>
                <a:cs typeface="Calibri"/>
                <a:sym typeface="Calibri"/>
              </a:rPr>
              <a:t>By intercepting shallow infiltration (lowering the water table over large areas) and discharging to surface water, tile drainage has the potential to substantially alter system hydrology and water budgets.  </a:t>
            </a:r>
          </a:p>
          <a:p>
            <a:pPr marL="272290" indent="-272290">
              <a:spcBef>
                <a:spcPts val="0"/>
              </a:spcBef>
              <a:spcAft>
                <a:spcPts val="0"/>
              </a:spcAft>
              <a:buClr>
                <a:schemeClr val="accent1"/>
              </a:buClr>
              <a:buSzPts val="2200"/>
              <a:buFont typeface="Arial"/>
              <a:buChar char="•"/>
            </a:pPr>
            <a:r>
              <a:rPr lang="en-US" dirty="0">
                <a:solidFill>
                  <a:schemeClr val="dk2"/>
                </a:solidFill>
                <a:latin typeface="Calibri"/>
                <a:ea typeface="Calibri"/>
                <a:cs typeface="Calibri"/>
                <a:sym typeface="Calibri"/>
              </a:rPr>
              <a:t>Identify areas or regions of the state most affected by the increase in tiling and the increase in irrigation in the context of costs and benefits. </a:t>
            </a:r>
          </a:p>
          <a:p>
            <a:pPr marL="272290" indent="-272290">
              <a:spcBef>
                <a:spcPts val="0"/>
              </a:spcBef>
              <a:spcAft>
                <a:spcPts val="0"/>
              </a:spcAft>
              <a:buClr>
                <a:schemeClr val="accent1"/>
              </a:buClr>
              <a:buSzPts val="2200"/>
              <a:buFont typeface="Arial"/>
              <a:buChar char="•"/>
            </a:pPr>
            <a:r>
              <a:rPr lang="en-US" dirty="0">
                <a:solidFill>
                  <a:schemeClr val="dk2"/>
                </a:solidFill>
                <a:latin typeface="Calibri"/>
                <a:ea typeface="Calibri"/>
                <a:cs typeface="Calibri"/>
                <a:sym typeface="Calibri"/>
              </a:rPr>
              <a:t>Describe barriers to communication and understanding related to tiling and groundwater resources (for example, is there a common understanding about whether tile drainage is groundwater or surface water?). </a:t>
            </a:r>
          </a:p>
          <a:p>
            <a:pPr marL="272290" indent="-272290">
              <a:spcBef>
                <a:spcPts val="437"/>
              </a:spcBef>
              <a:spcAft>
                <a:spcPts val="0"/>
              </a:spcAft>
              <a:buClr>
                <a:schemeClr val="accent1"/>
              </a:buClr>
              <a:buSzPts val="2200"/>
              <a:buFont typeface="Arial"/>
              <a:buChar char="•"/>
            </a:pPr>
            <a:r>
              <a:rPr lang="en-US" dirty="0">
                <a:solidFill>
                  <a:schemeClr val="dk2"/>
                </a:solidFill>
                <a:latin typeface="Calibri"/>
                <a:ea typeface="Calibri"/>
                <a:cs typeface="Calibri"/>
                <a:sym typeface="Calibri"/>
              </a:rPr>
              <a:t>Identify knowledge gaps/research opportunities related to understanding the effects tiling has on groundwater quantity, quality, and other water resource quantity and quality.</a:t>
            </a:r>
          </a:p>
          <a:p>
            <a:pPr>
              <a:spcBef>
                <a:spcPts val="357"/>
              </a:spcBef>
              <a:spcAft>
                <a:spcPts val="0"/>
              </a:spcAft>
            </a:pPr>
            <a:endParaRPr dirty="0"/>
          </a:p>
        </p:txBody>
      </p:sp>
      <p:sp>
        <p:nvSpPr>
          <p:cNvPr id="153" name="Shape 153"/>
          <p:cNvSpPr>
            <a:spLocks noGrp="1" noRot="1" noChangeAspect="1"/>
          </p:cNvSpPr>
          <p:nvPr>
            <p:ph type="sldImg" idx="2"/>
          </p:nvPr>
        </p:nvSpPr>
        <p:spPr>
          <a:xfrm>
            <a:off x="1128713"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2587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79899" y="4315215"/>
            <a:ext cx="5439189" cy="4088099"/>
          </a:xfrm>
          <a:prstGeom prst="rect">
            <a:avLst/>
          </a:prstGeom>
        </p:spPr>
        <p:txBody>
          <a:bodyPr spcFirstLastPara="1" wrap="square" lIns="90748" tIns="90748" rIns="90748" bIns="90748" anchor="t" anchorCtr="0">
            <a:noAutofit/>
          </a:bodyPr>
          <a:lstStyle/>
          <a:p>
            <a:pPr>
              <a:spcBef>
                <a:spcPts val="357"/>
              </a:spcBef>
              <a:spcAft>
                <a:spcPts val="0"/>
              </a:spcAft>
            </a:pPr>
            <a:r>
              <a:rPr lang="en-US" dirty="0"/>
              <a:t>I am just one of many committee members who contributed their knowledge and expertise and I would like to share that I am not an expert on groundwater .  My interest in groundwater stems from the work I am engaged in as a freshwater ecologist from The Nature Conservancy in Minnesota on the importance of natural flow regimes for streams, rivers and lakes, and the importance of understanding how groundwater and surface water interact in these ecosystems to create the habitat template that supports our native freshwater and wetland ecosystems and communities.   I am a lead author on a paper that explored the implications of subsurface as well as surface drainage and other hydrologic alterations for aquatic ecosystems, focusing on Minnesota and the Red River Valley.  And I have also been involved in a multi-stakeholder and to develop criteria for sustaining groundwater and surface water environmental flows to support Minnesota’s native freshwater and groundwater dependent ecosystems.  I’ll come back to this…</a:t>
            </a:r>
            <a:endParaRPr dirty="0"/>
          </a:p>
        </p:txBody>
      </p:sp>
      <p:sp>
        <p:nvSpPr>
          <p:cNvPr id="153" name="Shape 153"/>
          <p:cNvSpPr>
            <a:spLocks noGrp="1" noRot="1" noChangeAspect="1"/>
          </p:cNvSpPr>
          <p:nvPr>
            <p:ph type="sldImg" idx="2"/>
          </p:nvPr>
        </p:nvSpPr>
        <p:spPr>
          <a:xfrm>
            <a:off x="1128713"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1183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79899" y="4315215"/>
            <a:ext cx="5439189" cy="4088099"/>
          </a:xfrm>
          <a:prstGeom prst="rect">
            <a:avLst/>
          </a:prstGeom>
        </p:spPr>
        <p:txBody>
          <a:bodyPr spcFirstLastPara="1" wrap="square" lIns="90748" tIns="90748" rIns="90748" bIns="90748" anchor="t" anchorCtr="0">
            <a:noAutofit/>
          </a:bodyPr>
          <a:lstStyle/>
          <a:p>
            <a:pPr marL="272290" indent="-272290" defTabSz="907633">
              <a:lnSpc>
                <a:spcPct val="80000"/>
              </a:lnSpc>
              <a:spcBef>
                <a:spcPts val="1191"/>
              </a:spcBef>
              <a:spcAft>
                <a:spcPts val="0"/>
              </a:spcAft>
              <a:buClr>
                <a:schemeClr val="accent1"/>
              </a:buClr>
              <a:buSzPts val="1782"/>
              <a:buFont typeface="Arial"/>
              <a:buChar char="•"/>
              <a:defRPr/>
            </a:pPr>
            <a:r>
              <a:rPr lang="en-US" dirty="0">
                <a:solidFill>
                  <a:schemeClr val="dk2"/>
                </a:solidFill>
                <a:latin typeface="Arial" panose="020B0604020202020204" pitchFamily="34" charset="0"/>
                <a:ea typeface="Times New Roman"/>
                <a:cs typeface="Arial" panose="020B0604020202020204" pitchFamily="34" charset="0"/>
                <a:sym typeface="Times New Roman"/>
              </a:rPr>
              <a:t>By draining saturated soils, tile drainage alters the water balance in croplands.  The effect on groundwater has been poorly characterized; however, it is largely determined by the geology below drained areas and the arrangement of underlying aquifers.</a:t>
            </a:r>
          </a:p>
          <a:p>
            <a:pPr marL="272290" indent="-272290">
              <a:lnSpc>
                <a:spcPct val="80000"/>
              </a:lnSpc>
              <a:spcBef>
                <a:spcPts val="1191"/>
              </a:spcBef>
              <a:spcAft>
                <a:spcPts val="0"/>
              </a:spcAft>
              <a:buClr>
                <a:schemeClr val="accent1"/>
              </a:buClr>
              <a:buSzPts val="1782"/>
              <a:buFont typeface="Arial"/>
              <a:buChar char="•"/>
            </a:pPr>
            <a:r>
              <a:rPr lang="en-US" dirty="0"/>
              <a:t>“arrangement” – how connected are they? Close?  Separated by aquitards? Is there a direct route for water to move between them?</a:t>
            </a:r>
          </a:p>
          <a:p>
            <a:pPr marL="272290" indent="-272290">
              <a:lnSpc>
                <a:spcPct val="80000"/>
              </a:lnSpc>
              <a:spcBef>
                <a:spcPts val="1191"/>
              </a:spcBef>
              <a:spcAft>
                <a:spcPts val="0"/>
              </a:spcAft>
              <a:buClr>
                <a:schemeClr val="accent1"/>
              </a:buClr>
              <a:buSzPts val="1782"/>
              <a:buFont typeface="Arial"/>
              <a:buChar char="•"/>
            </a:pPr>
            <a:r>
              <a:rPr lang="en-US" dirty="0"/>
              <a:t>Charge was to </a:t>
            </a:r>
            <a:r>
              <a:rPr lang="en-US" sz="1800" dirty="0">
                <a:solidFill>
                  <a:schemeClr val="dk2"/>
                </a:solidFill>
                <a:latin typeface="Arial" panose="020B0604020202020204" pitchFamily="34" charset="0"/>
                <a:ea typeface="Times New Roman"/>
                <a:cs typeface="Arial" panose="020B0604020202020204" pitchFamily="34" charset="0"/>
                <a:sym typeface="Times New Roman"/>
              </a:rPr>
              <a:t>Summarize the history and current trends of tiling in Minnesota, including a map/database</a:t>
            </a:r>
          </a:p>
          <a:p>
            <a:pPr marL="272290" indent="-272290">
              <a:lnSpc>
                <a:spcPct val="80000"/>
              </a:lnSpc>
              <a:spcBef>
                <a:spcPts val="794"/>
              </a:spcBef>
              <a:spcAft>
                <a:spcPts val="0"/>
              </a:spcAft>
              <a:buClr>
                <a:schemeClr val="accent1"/>
              </a:buClr>
              <a:buSzPts val="1782"/>
              <a:buFont typeface="Arial"/>
              <a:buChar char="•"/>
            </a:pPr>
            <a:r>
              <a:rPr lang="en-US" sz="1800" dirty="0">
                <a:solidFill>
                  <a:schemeClr val="dk2"/>
                </a:solidFill>
                <a:latin typeface="Arial" panose="020B0604020202020204" pitchFamily="34" charset="0"/>
                <a:ea typeface="Times New Roman"/>
                <a:cs typeface="Arial" panose="020B0604020202020204" pitchFamily="34" charset="0"/>
                <a:sym typeface="Times New Roman"/>
              </a:rPr>
              <a:t>Consult with subject matter experts, and review the scientific literature related to quantifying or otherwise describing the effect of drainage tile on groundwater resources…</a:t>
            </a:r>
            <a:endParaRPr lang="en-US" dirty="0">
              <a:latin typeface="Arial" panose="020B0604020202020204" pitchFamily="34" charset="0"/>
              <a:cs typeface="Arial" panose="020B0604020202020204" pitchFamily="34" charset="0"/>
            </a:endParaRPr>
          </a:p>
          <a:p>
            <a:pPr marL="272290" indent="-272290">
              <a:lnSpc>
                <a:spcPct val="80000"/>
              </a:lnSpc>
              <a:spcBef>
                <a:spcPts val="794"/>
              </a:spcBef>
              <a:spcAft>
                <a:spcPts val="0"/>
              </a:spcAft>
              <a:buClr>
                <a:schemeClr val="accent1"/>
              </a:buClr>
              <a:buSzPts val="1782"/>
              <a:buFont typeface="Arial"/>
              <a:buChar char="•"/>
            </a:pPr>
            <a:r>
              <a:rPr lang="en-US" sz="1800" dirty="0">
                <a:solidFill>
                  <a:schemeClr val="dk2"/>
                </a:solidFill>
                <a:latin typeface="Arial" panose="020B0604020202020204" pitchFamily="34" charset="0"/>
                <a:ea typeface="Times New Roman"/>
                <a:cs typeface="Arial" panose="020B0604020202020204" pitchFamily="34" charset="0"/>
                <a:sym typeface="Times New Roman"/>
              </a:rPr>
              <a:t>Summarize the state of understanding related to tiling and groundwater:</a:t>
            </a:r>
            <a:endParaRPr lang="en-US" dirty="0">
              <a:latin typeface="Arial" panose="020B0604020202020204" pitchFamily="34" charset="0"/>
              <a:cs typeface="Arial" panose="020B0604020202020204" pitchFamily="34" charset="0"/>
            </a:endParaRPr>
          </a:p>
          <a:p>
            <a:pPr marL="589962" lvl="1" indent="-274811">
              <a:lnSpc>
                <a:spcPct val="80000"/>
              </a:lnSpc>
              <a:spcBef>
                <a:spcPts val="794"/>
              </a:spcBef>
              <a:spcAft>
                <a:spcPts val="0"/>
              </a:spcAft>
              <a:buClr>
                <a:schemeClr val="accent1"/>
              </a:buClr>
              <a:buSzPts val="1782"/>
              <a:buFont typeface="Arial"/>
              <a:buChar char="•"/>
            </a:pPr>
            <a:r>
              <a:rPr lang="en-US" sz="1800" dirty="0">
                <a:solidFill>
                  <a:schemeClr val="dk2"/>
                </a:solidFill>
                <a:latin typeface="Arial" panose="020B0604020202020204" pitchFamily="34" charset="0"/>
                <a:ea typeface="Times New Roman"/>
                <a:cs typeface="Arial" panose="020B0604020202020204" pitchFamily="34" charset="0"/>
                <a:sym typeface="Times New Roman"/>
              </a:rPr>
              <a:t>Potential or measured changes to recharge to surficial and confined aquifers</a:t>
            </a:r>
            <a:endParaRPr lang="en-US" dirty="0">
              <a:latin typeface="Arial" panose="020B0604020202020204" pitchFamily="34" charset="0"/>
              <a:cs typeface="Arial" panose="020B0604020202020204" pitchFamily="34" charset="0"/>
            </a:endParaRPr>
          </a:p>
          <a:p>
            <a:pPr marL="589962" lvl="1" indent="-274811">
              <a:lnSpc>
                <a:spcPct val="80000"/>
              </a:lnSpc>
              <a:spcBef>
                <a:spcPts val="794"/>
              </a:spcBef>
              <a:spcAft>
                <a:spcPts val="0"/>
              </a:spcAft>
              <a:buClr>
                <a:schemeClr val="accent1"/>
              </a:buClr>
              <a:buSzPts val="1782"/>
              <a:buFont typeface="Arial"/>
              <a:buChar char="•"/>
            </a:pPr>
            <a:r>
              <a:rPr lang="en-US" sz="1800" dirty="0">
                <a:solidFill>
                  <a:schemeClr val="dk2"/>
                </a:solidFill>
                <a:latin typeface="Arial" panose="020B0604020202020204" pitchFamily="34" charset="0"/>
                <a:ea typeface="Times New Roman"/>
                <a:cs typeface="Arial" panose="020B0604020202020204" pitchFamily="34" charset="0"/>
                <a:sym typeface="Times New Roman"/>
              </a:rPr>
              <a:t>Potential or measured changes to other relevant parts of the hydrologic cycle (i.e. stream flow, lakes, and wetlands.)</a:t>
            </a:r>
            <a:endParaRPr lang="en-US" dirty="0">
              <a:latin typeface="Arial" panose="020B0604020202020204" pitchFamily="34" charset="0"/>
              <a:cs typeface="Arial" panose="020B0604020202020204" pitchFamily="34" charset="0"/>
            </a:endParaRPr>
          </a:p>
          <a:p>
            <a:pPr marL="589962" lvl="1" indent="-274811">
              <a:lnSpc>
                <a:spcPct val="80000"/>
              </a:lnSpc>
              <a:spcBef>
                <a:spcPts val="794"/>
              </a:spcBef>
              <a:spcAft>
                <a:spcPts val="0"/>
              </a:spcAft>
              <a:buClr>
                <a:schemeClr val="accent1"/>
              </a:buClr>
              <a:buSzPts val="1782"/>
              <a:buFont typeface="Arial"/>
              <a:buChar char="•"/>
            </a:pPr>
            <a:r>
              <a:rPr lang="en-US" sz="1800" dirty="0">
                <a:solidFill>
                  <a:schemeClr val="dk2"/>
                </a:solidFill>
                <a:latin typeface="Arial" panose="020B0604020202020204" pitchFamily="34" charset="0"/>
                <a:ea typeface="Times New Roman"/>
                <a:cs typeface="Arial" panose="020B0604020202020204" pitchFamily="34" charset="0"/>
                <a:sym typeface="Times New Roman"/>
              </a:rPr>
              <a:t>Potential or measured changes in water quality</a:t>
            </a:r>
            <a:endParaRPr lang="en-US" dirty="0">
              <a:latin typeface="Arial" panose="020B0604020202020204" pitchFamily="34" charset="0"/>
              <a:cs typeface="Arial" panose="020B0604020202020204" pitchFamily="34" charset="0"/>
            </a:endParaRPr>
          </a:p>
          <a:p>
            <a:pPr marL="272290" indent="-272290">
              <a:lnSpc>
                <a:spcPct val="80000"/>
              </a:lnSpc>
              <a:spcBef>
                <a:spcPts val="794"/>
              </a:spcBef>
              <a:spcAft>
                <a:spcPts val="0"/>
              </a:spcAft>
              <a:buClr>
                <a:schemeClr val="accent1"/>
              </a:buClr>
              <a:buSzPts val="1782"/>
              <a:buFont typeface="Arial"/>
              <a:buChar char="•"/>
            </a:pPr>
            <a:r>
              <a:rPr lang="en-US" sz="1800" dirty="0">
                <a:solidFill>
                  <a:schemeClr val="dk2"/>
                </a:solidFill>
                <a:latin typeface="Arial" panose="020B0604020202020204" pitchFamily="34" charset="0"/>
                <a:ea typeface="Times New Roman"/>
                <a:cs typeface="Arial" panose="020B0604020202020204" pitchFamily="34" charset="0"/>
                <a:sym typeface="Times New Roman"/>
              </a:rPr>
              <a:t>Document the regulatory environment for tiling</a:t>
            </a:r>
            <a:endParaRPr lang="en-US" dirty="0">
              <a:latin typeface="Arial" panose="020B0604020202020204" pitchFamily="34" charset="0"/>
              <a:cs typeface="Arial" panose="020B0604020202020204" pitchFamily="34" charset="0"/>
            </a:endParaRPr>
          </a:p>
          <a:p>
            <a:pPr marL="272290" indent="-272290">
              <a:lnSpc>
                <a:spcPct val="80000"/>
              </a:lnSpc>
              <a:spcBef>
                <a:spcPts val="794"/>
              </a:spcBef>
              <a:spcAft>
                <a:spcPts val="0"/>
              </a:spcAft>
              <a:buClr>
                <a:schemeClr val="accent1"/>
              </a:buClr>
              <a:buSzPts val="1782"/>
              <a:buFont typeface="Arial"/>
              <a:buChar char="•"/>
            </a:pPr>
            <a:r>
              <a:rPr lang="en-US" sz="1800" dirty="0">
                <a:solidFill>
                  <a:schemeClr val="dk2"/>
                </a:solidFill>
                <a:latin typeface="Arial" panose="020B0604020202020204" pitchFamily="34" charset="0"/>
                <a:ea typeface="Times New Roman"/>
                <a:cs typeface="Arial" panose="020B0604020202020204" pitchFamily="34" charset="0"/>
                <a:sym typeface="Times New Roman"/>
              </a:rPr>
              <a:t>Discuss the benefits and costs related to tiling</a:t>
            </a:r>
            <a:endParaRPr lang="en-US" dirty="0">
              <a:latin typeface="Arial" panose="020B0604020202020204" pitchFamily="34" charset="0"/>
              <a:cs typeface="Arial" panose="020B0604020202020204" pitchFamily="34" charset="0"/>
            </a:endParaRPr>
          </a:p>
          <a:p>
            <a:pPr marL="272290" indent="-272290">
              <a:lnSpc>
                <a:spcPct val="80000"/>
              </a:lnSpc>
              <a:spcBef>
                <a:spcPts val="794"/>
              </a:spcBef>
              <a:spcAft>
                <a:spcPts val="0"/>
              </a:spcAft>
              <a:buClr>
                <a:schemeClr val="accent1"/>
              </a:buClr>
              <a:buSzPts val="1782"/>
              <a:buFont typeface="Arial"/>
              <a:buChar char="•"/>
            </a:pPr>
            <a:r>
              <a:rPr lang="en-US" sz="1800" dirty="0">
                <a:solidFill>
                  <a:schemeClr val="dk2"/>
                </a:solidFill>
                <a:latin typeface="Arial" panose="020B0604020202020204" pitchFamily="34" charset="0"/>
                <a:ea typeface="Times New Roman"/>
                <a:cs typeface="Arial" panose="020B0604020202020204" pitchFamily="34" charset="0"/>
                <a:sym typeface="Times New Roman"/>
              </a:rPr>
              <a:t>Identify knowledge gaps/opportunities for research</a:t>
            </a:r>
            <a:endParaRPr dirty="0"/>
          </a:p>
        </p:txBody>
      </p:sp>
      <p:sp>
        <p:nvSpPr>
          <p:cNvPr id="159" name="Shape 159"/>
          <p:cNvSpPr>
            <a:spLocks noGrp="1" noRot="1" noChangeAspect="1"/>
          </p:cNvSpPr>
          <p:nvPr>
            <p:ph type="sldImg" idx="2"/>
          </p:nvPr>
        </p:nvSpPr>
        <p:spPr>
          <a:xfrm>
            <a:off x="1128713"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496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of tile drainage , how it works</a:t>
            </a:r>
          </a:p>
        </p:txBody>
      </p:sp>
      <p:sp>
        <p:nvSpPr>
          <p:cNvPr id="4" name="Slide Number Placeholder 3"/>
          <p:cNvSpPr>
            <a:spLocks noGrp="1"/>
          </p:cNvSpPr>
          <p:nvPr>
            <p:ph type="sldNum" sz="quarter" idx="10"/>
          </p:nvPr>
        </p:nvSpPr>
        <p:spPr/>
        <p:txBody>
          <a:bodyPr/>
          <a:lstStyle/>
          <a:p>
            <a:fld id="{554CDD21-6A17-4846-8131-7FCC1DEB8AB4}" type="slidenum">
              <a:rPr lang="en-US" smtClean="0"/>
              <a:pPr/>
              <a:t>8</a:t>
            </a:fld>
            <a:endParaRPr lang="en-US"/>
          </a:p>
        </p:txBody>
      </p:sp>
    </p:spTree>
    <p:extLst>
      <p:ext uri="{BB962C8B-B14F-4D97-AF65-F5344CB8AC3E}">
        <p14:creationId xmlns:p14="http://schemas.microsoft.com/office/powerpoint/2010/main" val="1300032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know about how extensive it is across the landscape</a:t>
            </a:r>
          </a:p>
        </p:txBody>
      </p:sp>
      <p:sp>
        <p:nvSpPr>
          <p:cNvPr id="4" name="Slide Number Placeholder 3"/>
          <p:cNvSpPr>
            <a:spLocks noGrp="1"/>
          </p:cNvSpPr>
          <p:nvPr>
            <p:ph type="sldNum" sz="quarter" idx="10"/>
          </p:nvPr>
        </p:nvSpPr>
        <p:spPr/>
        <p:txBody>
          <a:bodyPr/>
          <a:lstStyle/>
          <a:p>
            <a:fld id="{554CDD21-6A17-4846-8131-7FCC1DEB8AB4}" type="slidenum">
              <a:rPr lang="en-US" smtClean="0"/>
              <a:pPr/>
              <a:t>9</a:t>
            </a:fld>
            <a:endParaRPr lang="en-US"/>
          </a:p>
        </p:txBody>
      </p:sp>
    </p:spTree>
    <p:extLst>
      <p:ext uri="{BB962C8B-B14F-4D97-AF65-F5344CB8AC3E}">
        <p14:creationId xmlns:p14="http://schemas.microsoft.com/office/powerpoint/2010/main" val="56190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CDD21-6A17-4846-8131-7FCC1DEB8AB4}" type="slidenum">
              <a:rPr lang="en-US" smtClean="0"/>
              <a:pPr/>
              <a:t>10</a:t>
            </a:fld>
            <a:endParaRPr lang="en-US"/>
          </a:p>
        </p:txBody>
      </p:sp>
    </p:spTree>
    <p:extLst>
      <p:ext uri="{BB962C8B-B14F-4D97-AF65-F5344CB8AC3E}">
        <p14:creationId xmlns:p14="http://schemas.microsoft.com/office/powerpoint/2010/main" val="267268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eaLnBrk="1" latinLnBrk="0" hangingPunct="1"/>
            <a:fld id="{7CB97365-EBCA-4027-87D5-99FC1D4DF0BB}" type="datetimeFigureOut">
              <a:rPr lang="en-US" smtClean="0"/>
              <a:pPr eaLnBrk="1" latinLnBrk="0" hangingPunct="1"/>
              <a:t>8/20/2018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4182392-6038-4835-AA45-9844C1D89F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8/20/2018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4A05AF71-08D5-420F-8FDE-B74968EA7C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8/20/2018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7E1F887-23D2-4EE1-A874-5DE440D392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8ADBB00-5B91-43B9-92B0-287D9EC0696A}"/>
              </a:ext>
            </a:extLst>
          </p:cNvPr>
          <p:cNvSpPr>
            <a:spLocks noGrp="1"/>
          </p:cNvSpPr>
          <p:nvPr>
            <p:ph type="dt" sz="half" idx="10"/>
          </p:nvPr>
        </p:nvSpPr>
        <p:spPr>
          <a:xfrm>
            <a:off x="457200" y="6245225"/>
            <a:ext cx="2133600" cy="476250"/>
          </a:xfr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1345ABFA-92C2-4623-9C2B-0C05B8DE6661}"/>
              </a:ext>
            </a:extLst>
          </p:cNvPr>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0514D4F3-E9F0-4CE3-95F2-7C55184273CE}"/>
              </a:ext>
            </a:extLst>
          </p:cNvPr>
          <p:cNvSpPr>
            <a:spLocks noGrp="1"/>
          </p:cNvSpPr>
          <p:nvPr>
            <p:ph type="sldNum" sz="quarter" idx="12"/>
          </p:nvPr>
        </p:nvSpPr>
        <p:spPr>
          <a:xfrm>
            <a:off x="6553200" y="6245225"/>
            <a:ext cx="2133600" cy="476250"/>
          </a:xfrm>
        </p:spPr>
        <p:txBody>
          <a:bodyPr/>
          <a:lstStyle>
            <a:lvl1pPr>
              <a:defRPr/>
            </a:lvl1pPr>
          </a:lstStyle>
          <a:p>
            <a:pPr>
              <a:defRPr/>
            </a:pPr>
            <a:fld id="{FDEE2C61-D12C-4EB0-8278-04985928F0EA}" type="slidenum">
              <a:rPr lang="en-US" altLang="en-US"/>
              <a:pPr>
                <a:defRPr/>
              </a:pPr>
              <a:t>‹#›</a:t>
            </a:fld>
            <a:endParaRPr lang="en-US" altLang="en-US"/>
          </a:p>
        </p:txBody>
      </p:sp>
    </p:spTree>
    <p:extLst>
      <p:ext uri="{BB962C8B-B14F-4D97-AF65-F5344CB8AC3E}">
        <p14:creationId xmlns:p14="http://schemas.microsoft.com/office/powerpoint/2010/main" val="330751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8/20/2018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A73789-1656-4F7C-A1A8-C254FB4C5DE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8/20/2018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408F805-F6AB-4B2D-949A-8F3A4D96038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8/20/2018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5D13FEDF-18F8-4818-85AD-8F461D1D3E72}"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8/20/2018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FAD31500-B3A7-4686-B7F1-469CBA83B7E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8/20/2018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B765AEFF-712C-481E-B51D-9272CCCA64A0}"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8/20/2018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463CFC3B-2103-4542-8CE7-614C5FA328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eaLnBrk="1" latinLnBrk="0" hangingPunct="1"/>
            <a:fld id="{7CB97365-EBCA-4027-87D5-99FC1D4DF0BB}" type="datetimeFigureOut">
              <a:rPr lang="en-US" smtClean="0"/>
              <a:pPr eaLnBrk="1" latinLnBrk="0" hangingPunct="1"/>
              <a:t>8/20/2018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CA1F247-1921-4226-BE6D-0C8C268CC91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7CB97365-EBCA-4027-87D5-99FC1D4DF0BB}" type="datetimeFigureOut">
              <a:rPr lang="en-US" smtClean="0"/>
              <a:pPr eaLnBrk="1" latinLnBrk="0" hangingPunct="1"/>
              <a:t>8/20/2018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7F189A4-5E3C-46C2-9C39-A0266892A80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7CB97365-EBCA-4027-87D5-99FC1D4DF0BB}" type="datetimeFigureOut">
              <a:rPr lang="en-US" smtClean="0"/>
              <a:pPr eaLnBrk="1" latinLnBrk="0" hangingPunct="1"/>
              <a:t>8/20/2018</a:t>
            </a:fld>
            <a:endParaRPr lang="en-US">
              <a:solidFill>
                <a:schemeClr val="tx1">
                  <a:shade val="50000"/>
                </a:scheme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kumimoji="0" lang="en-US">
              <a:solidFill>
                <a:schemeClr val="tx1">
                  <a:shade val="50000"/>
                </a:schemeClr>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A1CB037-DF09-4D60-89DA-5466F80E17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9F62-D0B8-418A-AF58-2B72EC643DA8}"/>
              </a:ext>
            </a:extLst>
          </p:cNvPr>
          <p:cNvSpPr>
            <a:spLocks noGrp="1"/>
          </p:cNvSpPr>
          <p:nvPr>
            <p:ph type="ctrTitle"/>
          </p:nvPr>
        </p:nvSpPr>
        <p:spPr/>
        <p:txBody>
          <a:bodyPr>
            <a:normAutofit/>
          </a:bodyPr>
          <a:lstStyle/>
          <a:p>
            <a:r>
              <a:rPr lang="en-US" dirty="0">
                <a:effectLst/>
              </a:rPr>
              <a:t>Minnesota Ground Water Association</a:t>
            </a:r>
            <a:endParaRPr lang="en-US" dirty="0"/>
          </a:p>
        </p:txBody>
      </p:sp>
      <p:sp>
        <p:nvSpPr>
          <p:cNvPr id="3" name="Subtitle 2">
            <a:extLst>
              <a:ext uri="{FF2B5EF4-FFF2-40B4-BE49-F238E27FC236}">
                <a16:creationId xmlns:a16="http://schemas.microsoft.com/office/drawing/2014/main" id="{526157F8-8223-49B1-AAF5-F93A23A6EBB0}"/>
              </a:ext>
            </a:extLst>
          </p:cNvPr>
          <p:cNvSpPr>
            <a:spLocks noGrp="1"/>
          </p:cNvSpPr>
          <p:nvPr>
            <p:ph type="subTitle" idx="1"/>
          </p:nvPr>
        </p:nvSpPr>
        <p:spPr/>
        <p:txBody>
          <a:bodyPr/>
          <a:lstStyle/>
          <a:p>
            <a:r>
              <a:rPr lang="en-US" dirty="0"/>
              <a:t>Ellen J. Considine, President</a:t>
            </a:r>
          </a:p>
        </p:txBody>
      </p:sp>
      <p:pic>
        <p:nvPicPr>
          <p:cNvPr id="6" name="Picture 5">
            <a:extLst>
              <a:ext uri="{FF2B5EF4-FFF2-40B4-BE49-F238E27FC236}">
                <a16:creationId xmlns:a16="http://schemas.microsoft.com/office/drawing/2014/main" id="{ECCE86A8-F9A2-483C-9CB7-4F26206FC25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401"/>
            <a:ext cx="6382385" cy="1671955"/>
          </a:xfrm>
          <a:prstGeom prst="rect">
            <a:avLst/>
          </a:prstGeom>
          <a:noFill/>
          <a:ln>
            <a:noFill/>
          </a:ln>
        </p:spPr>
      </p:pic>
    </p:spTree>
    <p:extLst>
      <p:ext uri="{BB962C8B-B14F-4D97-AF65-F5344CB8AC3E}">
        <p14:creationId xmlns:p14="http://schemas.microsoft.com/office/powerpoint/2010/main" val="370193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E02F8E91-8C5A-4A93-AE66-C90C1F52E015}"/>
              </a:ext>
            </a:extLst>
          </p:cNvPr>
          <p:cNvPicPr>
            <a:picLocks noGrp="1"/>
          </p:cNvPicPr>
          <p:nvPr>
            <p:ph/>
          </p:nvPr>
        </p:nvPicPr>
        <p:blipFill>
          <a:blip r:embed="rId3">
            <a:extLst>
              <a:ext uri="{28A0092B-C50C-407E-A947-70E740481C1C}">
                <a14:useLocalDpi xmlns:a14="http://schemas.microsoft.com/office/drawing/2010/main" val="0"/>
              </a:ext>
            </a:extLst>
          </a:blip>
          <a:stretch>
            <a:fillRect/>
          </a:stretch>
        </p:blipFill>
        <p:spPr>
          <a:xfrm>
            <a:off x="381000" y="914400"/>
            <a:ext cx="8031786" cy="4438048"/>
          </a:xfrm>
          <a:prstGeom prst="rect">
            <a:avLst/>
          </a:prstGeom>
        </p:spPr>
      </p:pic>
      <p:sp>
        <p:nvSpPr>
          <p:cNvPr id="4" name="Rectangle 3">
            <a:extLst>
              <a:ext uri="{FF2B5EF4-FFF2-40B4-BE49-F238E27FC236}">
                <a16:creationId xmlns:a16="http://schemas.microsoft.com/office/drawing/2014/main" id="{1AF9DB71-837F-45EC-9E0D-4BBD6F92AFAC}"/>
              </a:ext>
            </a:extLst>
          </p:cNvPr>
          <p:cNvSpPr/>
          <p:nvPr/>
        </p:nvSpPr>
        <p:spPr>
          <a:xfrm>
            <a:off x="381000" y="5486400"/>
            <a:ext cx="7848600" cy="852541"/>
          </a:xfrm>
          <a:prstGeom prst="rect">
            <a:avLst/>
          </a:prstGeom>
        </p:spPr>
        <p:txBody>
          <a:bodyPr wrap="square">
            <a:spAutoFit/>
          </a:bodyPr>
          <a:lstStyle/>
          <a:p>
            <a:pPr marL="342900" marR="0" lvl="0" indent="-342900">
              <a:lnSpc>
                <a:spcPct val="107000"/>
              </a:lnSpc>
              <a:spcBef>
                <a:spcPts val="0"/>
              </a:spcBef>
              <a:spcAft>
                <a:spcPts val="1200"/>
              </a:spcAft>
              <a:buFont typeface="+mj-lt"/>
              <a:buAutoNum type="arabicPeriod"/>
              <a:tabLst>
                <a:tab pos="685800" algn="l"/>
              </a:tabLst>
            </a:pPr>
            <a:r>
              <a:rPr lang="en-US" dirty="0">
                <a:latin typeface="Arial Narrow" panose="020B0606020202030204" pitchFamily="34" charset="0"/>
                <a:ea typeface="Times New Roman" panose="02020603050405020304" pitchFamily="18" charset="0"/>
                <a:cs typeface="Times New Roman" panose="02020603050405020304" pitchFamily="18" charset="0"/>
              </a:rPr>
              <a:t>Miles of tile line permitted for the </a:t>
            </a:r>
            <a:r>
              <a:rPr lang="en-US" dirty="0" err="1">
                <a:latin typeface="Arial Narrow" panose="020B0606020202030204" pitchFamily="34" charset="0"/>
                <a:ea typeface="Times New Roman" panose="02020603050405020304" pitchFamily="18" charset="0"/>
                <a:cs typeface="Times New Roman" panose="02020603050405020304" pitchFamily="18" charset="0"/>
              </a:rPr>
              <a:t>Bois</a:t>
            </a:r>
            <a:r>
              <a:rPr lang="en-US" dirty="0">
                <a:latin typeface="Arial Narrow" panose="020B0606020202030204" pitchFamily="34" charset="0"/>
                <a:ea typeface="Times New Roman" panose="02020603050405020304" pitchFamily="18" charset="0"/>
                <a:cs typeface="Times New Roman" panose="02020603050405020304" pitchFamily="18" charset="0"/>
              </a:rPr>
              <a:t> de Sioux watershed, from 2000 to 2016 (Engels, 2017).</a:t>
            </a:r>
          </a:p>
        </p:txBody>
      </p:sp>
    </p:spTree>
    <p:extLst>
      <p:ext uri="{BB962C8B-B14F-4D97-AF65-F5344CB8AC3E}">
        <p14:creationId xmlns:p14="http://schemas.microsoft.com/office/powerpoint/2010/main" val="652132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5C9F94-2438-49A9-B540-82995FB513D6}"/>
              </a:ext>
            </a:extLst>
          </p:cNvPr>
          <p:cNvPicPr/>
          <p:nvPr/>
        </p:nvPicPr>
        <p:blipFill>
          <a:blip r:embed="rId3">
            <a:extLst>
              <a:ext uri="{28A0092B-C50C-407E-A947-70E740481C1C}">
                <a14:useLocalDpi xmlns:a14="http://schemas.microsoft.com/office/drawing/2010/main" val="0"/>
              </a:ext>
            </a:extLst>
          </a:blip>
          <a:stretch>
            <a:fillRect/>
          </a:stretch>
        </p:blipFill>
        <p:spPr>
          <a:xfrm>
            <a:off x="76200" y="31044"/>
            <a:ext cx="5867400" cy="6826956"/>
          </a:xfrm>
          <a:prstGeom prst="rect">
            <a:avLst/>
          </a:prstGeom>
        </p:spPr>
      </p:pic>
      <p:sp>
        <p:nvSpPr>
          <p:cNvPr id="2" name="Rectangle 1">
            <a:extLst>
              <a:ext uri="{FF2B5EF4-FFF2-40B4-BE49-F238E27FC236}">
                <a16:creationId xmlns:a16="http://schemas.microsoft.com/office/drawing/2014/main" id="{F80013BB-3B2E-4F07-AEB5-EE4E1137F184}"/>
              </a:ext>
            </a:extLst>
          </p:cNvPr>
          <p:cNvSpPr/>
          <p:nvPr/>
        </p:nvSpPr>
        <p:spPr>
          <a:xfrm>
            <a:off x="5791200" y="5029200"/>
            <a:ext cx="3276600" cy="1389548"/>
          </a:xfrm>
          <a:prstGeom prst="rect">
            <a:avLst/>
          </a:prstGeom>
        </p:spPr>
        <p:txBody>
          <a:bodyPr wrap="square">
            <a:spAutoFit/>
          </a:bodyPr>
          <a:lstStyle/>
          <a:p>
            <a:pPr marR="0" lvl="0">
              <a:lnSpc>
                <a:spcPct val="107000"/>
              </a:lnSpc>
              <a:spcBef>
                <a:spcPts val="0"/>
              </a:spcBef>
              <a:spcAft>
                <a:spcPts val="1200"/>
              </a:spcAft>
              <a:tabLst>
                <a:tab pos="6858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Figure 8 from paper. U.S. Geological Survey (USGS) tile drainage extent </a:t>
            </a:r>
            <a:r>
              <a:rPr lang="en-US" sz="1600" dirty="0">
                <a:latin typeface="Arial Narrow" panose="020B0606020202030204" pitchFamily="34" charset="0"/>
                <a:ea typeface="Times New Roman" panose="02020603050405020304" pitchFamily="18" charset="0"/>
                <a:cs typeface="Times New Roman" panose="02020603050405020304" pitchFamily="18" charset="0"/>
              </a:rPr>
              <a:t>in Minnesota shown by a 30-meter raster, based on the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Nakagaki</a:t>
            </a:r>
            <a:r>
              <a:rPr lang="en-US" sz="1600" dirty="0">
                <a:latin typeface="Arial Narrow" panose="020B0606020202030204" pitchFamily="34" charset="0"/>
                <a:ea typeface="Times New Roman" panose="02020603050405020304" pitchFamily="18" charset="0"/>
                <a:cs typeface="Times New Roman" panose="02020603050405020304" pitchFamily="18" charset="0"/>
              </a:rPr>
              <a:t> and </a:t>
            </a:r>
            <a:r>
              <a:rPr lang="en-US" sz="1600" dirty="0" err="1">
                <a:latin typeface="Arial Narrow" panose="020B0606020202030204" pitchFamily="34" charset="0"/>
                <a:ea typeface="Times New Roman" panose="02020603050405020304" pitchFamily="18" charset="0"/>
                <a:cs typeface="Times New Roman" panose="02020603050405020304" pitchFamily="18" charset="0"/>
              </a:rPr>
              <a:t>Wieczorek</a:t>
            </a:r>
            <a:r>
              <a:rPr lang="en-US" sz="1600" dirty="0">
                <a:latin typeface="Arial Narrow" panose="020B0606020202030204" pitchFamily="34" charset="0"/>
                <a:ea typeface="Times New Roman" panose="02020603050405020304" pitchFamily="18" charset="0"/>
                <a:cs typeface="Times New Roman" panose="02020603050405020304" pitchFamily="18" charset="0"/>
              </a:rPr>
              <a:t> (2016) model of 12 Midwestern states.</a:t>
            </a:r>
          </a:p>
        </p:txBody>
      </p:sp>
    </p:spTree>
    <p:extLst>
      <p:ext uri="{BB962C8B-B14F-4D97-AF65-F5344CB8AC3E}">
        <p14:creationId xmlns:p14="http://schemas.microsoft.com/office/powerpoint/2010/main" val="428991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652DAF-E89D-40C9-9FD4-D14FDC2326C8}"/>
              </a:ext>
            </a:extLst>
          </p:cNvPr>
          <p:cNvPicPr>
            <a:picLocks noChangeAspect="1"/>
          </p:cNvPicPr>
          <p:nvPr/>
        </p:nvPicPr>
        <p:blipFill>
          <a:blip r:embed="rId3"/>
          <a:stretch>
            <a:fillRect/>
          </a:stretch>
        </p:blipFill>
        <p:spPr>
          <a:xfrm>
            <a:off x="4744178" y="4274379"/>
            <a:ext cx="4192740" cy="2218094"/>
          </a:xfrm>
          <a:prstGeom prst="rect">
            <a:avLst/>
          </a:prstGeom>
        </p:spPr>
      </p:pic>
      <p:pic>
        <p:nvPicPr>
          <p:cNvPr id="5" name="Picture 4">
            <a:extLst>
              <a:ext uri="{FF2B5EF4-FFF2-40B4-BE49-F238E27FC236}">
                <a16:creationId xmlns:a16="http://schemas.microsoft.com/office/drawing/2014/main" id="{9D311F52-156B-485E-8EA6-9D0350816913}"/>
              </a:ext>
            </a:extLst>
          </p:cNvPr>
          <p:cNvPicPr>
            <a:picLocks noChangeAspect="1"/>
          </p:cNvPicPr>
          <p:nvPr/>
        </p:nvPicPr>
        <p:blipFill>
          <a:blip r:embed="rId4"/>
          <a:stretch>
            <a:fillRect/>
          </a:stretch>
        </p:blipFill>
        <p:spPr>
          <a:xfrm>
            <a:off x="5029200" y="1925341"/>
            <a:ext cx="3702733" cy="1929815"/>
          </a:xfrm>
          <a:prstGeom prst="rect">
            <a:avLst/>
          </a:prstGeom>
        </p:spPr>
      </p:pic>
      <p:sp>
        <p:nvSpPr>
          <p:cNvPr id="7" name="TextBox 6">
            <a:extLst>
              <a:ext uri="{FF2B5EF4-FFF2-40B4-BE49-F238E27FC236}">
                <a16:creationId xmlns:a16="http://schemas.microsoft.com/office/drawing/2014/main" id="{B7164BB7-70B2-4AAF-9B04-0921BA52F1B1}"/>
              </a:ext>
            </a:extLst>
          </p:cNvPr>
          <p:cNvSpPr txBox="1"/>
          <p:nvPr/>
        </p:nvSpPr>
        <p:spPr>
          <a:xfrm>
            <a:off x="1981200" y="212633"/>
            <a:ext cx="6187350" cy="523220"/>
          </a:xfrm>
          <a:prstGeom prst="rect">
            <a:avLst/>
          </a:prstGeom>
          <a:noFill/>
        </p:spPr>
        <p:txBody>
          <a:bodyPr wrap="square">
            <a:spAutoFit/>
          </a:bodyPr>
          <a:lstStyle/>
          <a:p>
            <a:pPr>
              <a:defRPr/>
            </a:pPr>
            <a:r>
              <a:rPr lang="en-US" sz="2800" dirty="0">
                <a:solidFill>
                  <a:schemeClr val="tx2">
                    <a:lumMod val="75000"/>
                  </a:schemeClr>
                </a:solidFill>
                <a:latin typeface="Impact" panose="020B0806030902050204" pitchFamily="34" charset="0"/>
              </a:rPr>
              <a:t>What is the effect on water budgets? </a:t>
            </a:r>
          </a:p>
        </p:txBody>
      </p:sp>
      <p:pic>
        <p:nvPicPr>
          <p:cNvPr id="9" name="Picture 8">
            <a:extLst>
              <a:ext uri="{FF2B5EF4-FFF2-40B4-BE49-F238E27FC236}">
                <a16:creationId xmlns:a16="http://schemas.microsoft.com/office/drawing/2014/main" id="{50F0A730-5D80-449D-BA8D-35214E462C63}"/>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28600" y="1371600"/>
            <a:ext cx="4419600" cy="3024028"/>
          </a:xfrm>
          <a:prstGeom prst="rect">
            <a:avLst/>
          </a:prstGeom>
        </p:spPr>
      </p:pic>
      <p:sp>
        <p:nvSpPr>
          <p:cNvPr id="11" name="Rectangle 10">
            <a:extLst>
              <a:ext uri="{FF2B5EF4-FFF2-40B4-BE49-F238E27FC236}">
                <a16:creationId xmlns:a16="http://schemas.microsoft.com/office/drawing/2014/main" id="{FC814E3E-AA01-4C65-BA74-F0CF21D3A613}"/>
              </a:ext>
            </a:extLst>
          </p:cNvPr>
          <p:cNvSpPr/>
          <p:nvPr/>
        </p:nvSpPr>
        <p:spPr>
          <a:xfrm>
            <a:off x="685799" y="4632649"/>
            <a:ext cx="3714023" cy="1389548"/>
          </a:xfrm>
          <a:prstGeom prst="rect">
            <a:avLst/>
          </a:prstGeom>
        </p:spPr>
        <p:txBody>
          <a:bodyPr wrap="square">
            <a:spAutoFit/>
          </a:bodyPr>
          <a:lstStyle/>
          <a:p>
            <a:pPr marR="0" lvl="0">
              <a:lnSpc>
                <a:spcPct val="107000"/>
              </a:lnSpc>
              <a:spcBef>
                <a:spcPts val="0"/>
              </a:spcBef>
              <a:spcAft>
                <a:spcPts val="1200"/>
              </a:spcAft>
              <a:tabLst>
                <a:tab pos="685800" algn="l"/>
              </a:tabLst>
            </a:pPr>
            <a:r>
              <a:rPr lang="en-US" sz="1600" dirty="0">
                <a:latin typeface="Arial Narrow" panose="020B0606020202030204" pitchFamily="34" charset="0"/>
                <a:ea typeface="Times New Roman" panose="02020603050405020304" pitchFamily="18" charset="0"/>
                <a:cs typeface="Times New Roman" panose="02020603050405020304" pitchFamily="18" charset="0"/>
              </a:rPr>
              <a:t>Idealized groundwater distribution in agricultural areas subject to tile drainage. The varying degrees of saturation are also shown, with the water table depth influenced by the tile drain depth (figure by B. Hoppie).</a:t>
            </a:r>
          </a:p>
        </p:txBody>
      </p:sp>
    </p:spTree>
    <p:extLst>
      <p:ext uri="{BB962C8B-B14F-4D97-AF65-F5344CB8AC3E}">
        <p14:creationId xmlns:p14="http://schemas.microsoft.com/office/powerpoint/2010/main" val="268726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1053D8-166C-4881-9767-365CE14C62D3}"/>
              </a:ext>
            </a:extLst>
          </p:cNvPr>
          <p:cNvPicPr/>
          <p:nvPr/>
        </p:nvPicPr>
        <p:blipFill>
          <a:blip r:embed="rId3">
            <a:extLst>
              <a:ext uri="{28A0092B-C50C-407E-A947-70E740481C1C}">
                <a14:useLocalDpi xmlns:a14="http://schemas.microsoft.com/office/drawing/2010/main" val="0"/>
              </a:ext>
            </a:extLst>
          </a:blip>
          <a:stretch>
            <a:fillRect/>
          </a:stretch>
        </p:blipFill>
        <p:spPr>
          <a:xfrm>
            <a:off x="838200" y="76200"/>
            <a:ext cx="7467600" cy="5105400"/>
          </a:xfrm>
          <a:prstGeom prst="rect">
            <a:avLst/>
          </a:prstGeom>
        </p:spPr>
      </p:pic>
      <p:sp>
        <p:nvSpPr>
          <p:cNvPr id="3" name="TextBox 2">
            <a:extLst>
              <a:ext uri="{FF2B5EF4-FFF2-40B4-BE49-F238E27FC236}">
                <a16:creationId xmlns:a16="http://schemas.microsoft.com/office/drawing/2014/main" id="{3A1678DD-0EE0-441C-A6DF-C40119AB428F}"/>
              </a:ext>
            </a:extLst>
          </p:cNvPr>
          <p:cNvSpPr txBox="1"/>
          <p:nvPr/>
        </p:nvSpPr>
        <p:spPr>
          <a:xfrm>
            <a:off x="1371600" y="5181600"/>
            <a:ext cx="7772400" cy="1200329"/>
          </a:xfrm>
          <a:prstGeom prst="rect">
            <a:avLst/>
          </a:prstGeom>
          <a:noFill/>
        </p:spPr>
        <p:txBody>
          <a:bodyPr wrap="square" rtlCol="0">
            <a:spAutoFit/>
          </a:bodyPr>
          <a:lstStyle/>
          <a:p>
            <a:r>
              <a:rPr lang="en-US" sz="1200" dirty="0"/>
              <a:t>Theoretical groundwater recharge within areas prior to the influence of agricultural tile drainage. Time scales for recharge can range over several orders of magnitude, from hours and days to several thousand years. In the upper portions of the figure, the light and dark gray areas denote different glacial till layers, with interbedded sand and gravel aquifers shown in yellow. On the right side of the figure, in the karst terrain, dark gray areas with horizontal hashes denote confining layers, with interbedded sandstone (light yellow) and carbonate (dark yellow with box pattern) aquifers.</a:t>
            </a:r>
          </a:p>
          <a:p>
            <a:endParaRPr lang="en-US" sz="1200" dirty="0"/>
          </a:p>
        </p:txBody>
      </p:sp>
    </p:spTree>
    <p:extLst>
      <p:ext uri="{BB962C8B-B14F-4D97-AF65-F5344CB8AC3E}">
        <p14:creationId xmlns:p14="http://schemas.microsoft.com/office/powerpoint/2010/main" val="3651717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353963-27CC-427E-BCC8-7257B262AF92}"/>
              </a:ext>
            </a:extLst>
          </p:cNvPr>
          <p:cNvSpPr txBox="1"/>
          <p:nvPr/>
        </p:nvSpPr>
        <p:spPr>
          <a:xfrm>
            <a:off x="2477655" y="304800"/>
            <a:ext cx="3985386" cy="523220"/>
          </a:xfrm>
          <a:prstGeom prst="rect">
            <a:avLst/>
          </a:prstGeom>
          <a:noFill/>
        </p:spPr>
        <p:txBody>
          <a:bodyPr wrap="none">
            <a:spAutoFit/>
          </a:bodyPr>
          <a:lstStyle/>
          <a:p>
            <a:pPr>
              <a:defRPr/>
            </a:pPr>
            <a:r>
              <a:rPr lang="en-US" sz="2800" dirty="0">
                <a:solidFill>
                  <a:schemeClr val="tx2">
                    <a:lumMod val="75000"/>
                  </a:schemeClr>
                </a:solidFill>
                <a:latin typeface="Impact" panose="020B0806030902050204" pitchFamily="34" charset="0"/>
              </a:rPr>
              <a:t>From the literature review</a:t>
            </a:r>
          </a:p>
        </p:txBody>
      </p:sp>
      <p:sp>
        <p:nvSpPr>
          <p:cNvPr id="3" name="TextBox 2">
            <a:extLst>
              <a:ext uri="{FF2B5EF4-FFF2-40B4-BE49-F238E27FC236}">
                <a16:creationId xmlns:a16="http://schemas.microsoft.com/office/drawing/2014/main" id="{346BA8D0-6577-469F-92BA-639316826595}"/>
              </a:ext>
            </a:extLst>
          </p:cNvPr>
          <p:cNvSpPr txBox="1"/>
          <p:nvPr/>
        </p:nvSpPr>
        <p:spPr>
          <a:xfrm>
            <a:off x="464343" y="1228665"/>
            <a:ext cx="8215313" cy="5539978"/>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“Drainage of former wetlands and …poorly drained soils can change the areal distribution of potential groundwater recharge and discharge.</a:t>
            </a:r>
          </a:p>
          <a:p>
            <a:pPr lvl="2"/>
            <a:r>
              <a:rPr lang="en-US" sz="1800" dirty="0">
                <a:latin typeface="Arial" panose="020B0604020202020204" pitchFamily="34" charset="0"/>
                <a:cs typeface="Arial" panose="020B0604020202020204" pitchFamily="34" charset="0"/>
              </a:rPr>
              <a:t>- Winter and others, 1998</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Decreased groundwater recharge, if sustained over a long enough period or a wide spatial extent, can reduce the amount of groundwater available for long-term withdrawals in the underlying aquifers </a:t>
            </a:r>
          </a:p>
          <a:p>
            <a:pPr lvl="2"/>
            <a:r>
              <a:rPr lang="en-US" sz="1800" dirty="0">
                <a:latin typeface="Arial" panose="020B0604020202020204" pitchFamily="34" charset="0"/>
                <a:cs typeface="Arial" panose="020B0604020202020204" pitchFamily="34" charset="0"/>
              </a:rPr>
              <a:t>- Winter and others, 1998</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Tile drainage is practiced where there are high water tables. High water tables cause enhanced evaporation and runoff…. For conditions of most glacial aquifers in eastern North Dakota, tile-drain waters will be captured primarily from combined evaporation and runoff.” [However] vulnerable conditions exist…</a:t>
            </a:r>
          </a:p>
          <a:p>
            <a:pPr lvl="2"/>
            <a:r>
              <a:rPr lang="en-US" sz="1800" dirty="0">
                <a:latin typeface="Arial" panose="020B0604020202020204" pitchFamily="34" charset="0"/>
                <a:cs typeface="Arial" panose="020B0604020202020204" pitchFamily="34" charset="0"/>
              </a:rPr>
              <a:t>- Schuh 2008, 2018</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317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63D4A3-8CA8-4027-99E5-11E5F2A8B24E}"/>
              </a:ext>
            </a:extLst>
          </p:cNvPr>
          <p:cNvPicPr>
            <a:picLocks noChangeAspect="1"/>
          </p:cNvPicPr>
          <p:nvPr/>
        </p:nvPicPr>
        <p:blipFill>
          <a:blip r:embed="rId3"/>
          <a:stretch>
            <a:fillRect/>
          </a:stretch>
        </p:blipFill>
        <p:spPr>
          <a:xfrm>
            <a:off x="0" y="1524000"/>
            <a:ext cx="9144000" cy="4013260"/>
          </a:xfrm>
          <a:prstGeom prst="rect">
            <a:avLst/>
          </a:prstGeom>
        </p:spPr>
      </p:pic>
      <p:sp>
        <p:nvSpPr>
          <p:cNvPr id="4" name="TextBox 3">
            <a:extLst>
              <a:ext uri="{FF2B5EF4-FFF2-40B4-BE49-F238E27FC236}">
                <a16:creationId xmlns:a16="http://schemas.microsoft.com/office/drawing/2014/main" id="{CF2F914A-C2D2-446A-9165-7DE2D2EC74E7}"/>
              </a:ext>
            </a:extLst>
          </p:cNvPr>
          <p:cNvSpPr txBox="1"/>
          <p:nvPr/>
        </p:nvSpPr>
        <p:spPr>
          <a:xfrm>
            <a:off x="1745711" y="457200"/>
            <a:ext cx="6096000" cy="523220"/>
          </a:xfrm>
          <a:prstGeom prst="rect">
            <a:avLst/>
          </a:prstGeom>
          <a:noFill/>
        </p:spPr>
        <p:txBody>
          <a:bodyPr wrap="square">
            <a:spAutoFit/>
          </a:bodyPr>
          <a:lstStyle/>
          <a:p>
            <a:pPr>
              <a:defRPr/>
            </a:pPr>
            <a:r>
              <a:rPr lang="en-US" sz="2800" dirty="0">
                <a:solidFill>
                  <a:schemeClr val="tx2">
                    <a:lumMod val="75000"/>
                  </a:schemeClr>
                </a:solidFill>
                <a:latin typeface="Impact" panose="020B0806030902050204" pitchFamily="34" charset="0"/>
              </a:rPr>
              <a:t>Key differences between the regions </a:t>
            </a:r>
          </a:p>
        </p:txBody>
      </p:sp>
    </p:spTree>
    <p:extLst>
      <p:ext uri="{BB962C8B-B14F-4D97-AF65-F5344CB8AC3E}">
        <p14:creationId xmlns:p14="http://schemas.microsoft.com/office/powerpoint/2010/main" val="335413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9B02BC-C275-4A55-8A0D-081533A00A91}"/>
              </a:ext>
            </a:extLst>
          </p:cNvPr>
          <p:cNvPicPr>
            <a:picLocks noChangeAspect="1"/>
          </p:cNvPicPr>
          <p:nvPr/>
        </p:nvPicPr>
        <p:blipFill>
          <a:blip r:embed="rId3"/>
          <a:stretch>
            <a:fillRect/>
          </a:stretch>
        </p:blipFill>
        <p:spPr>
          <a:xfrm>
            <a:off x="5715000" y="2748462"/>
            <a:ext cx="1762125" cy="2543175"/>
          </a:xfrm>
          <a:prstGeom prst="rect">
            <a:avLst/>
          </a:prstGeom>
        </p:spPr>
      </p:pic>
      <p:pic>
        <p:nvPicPr>
          <p:cNvPr id="11265" name="Picture 13">
            <a:extLst>
              <a:ext uri="{FF2B5EF4-FFF2-40B4-BE49-F238E27FC236}">
                <a16:creationId xmlns:a16="http://schemas.microsoft.com/office/drawing/2014/main" id="{49AB6850-F9A2-47B7-AE7F-4050CE626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5308286" cy="68663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9B20C228-D1B1-421D-B552-14C25BA504A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a:extLst>
              <a:ext uri="{FF2B5EF4-FFF2-40B4-BE49-F238E27FC236}">
                <a16:creationId xmlns:a16="http://schemas.microsoft.com/office/drawing/2014/main" id="{62B793FA-3BBE-4460-8AA7-771BA001F985}"/>
              </a:ext>
            </a:extLst>
          </p:cNvPr>
          <p:cNvSpPr>
            <a:spLocks noChangeArrowheads="1"/>
          </p:cNvSpPr>
          <p:nvPr/>
        </p:nvSpPr>
        <p:spPr bwMode="auto">
          <a:xfrm>
            <a:off x="0" y="4822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888781C9-54C8-426A-8906-15FF44BF61C8}"/>
              </a:ext>
            </a:extLst>
          </p:cNvPr>
          <p:cNvSpPr txBox="1"/>
          <p:nvPr/>
        </p:nvSpPr>
        <p:spPr>
          <a:xfrm>
            <a:off x="5339330" y="1109484"/>
            <a:ext cx="3352800" cy="954107"/>
          </a:xfrm>
          <a:prstGeom prst="rect">
            <a:avLst/>
          </a:prstGeom>
          <a:noFill/>
        </p:spPr>
        <p:txBody>
          <a:bodyPr wrap="square">
            <a:spAutoFit/>
          </a:bodyPr>
          <a:lstStyle/>
          <a:p>
            <a:pPr>
              <a:defRPr/>
            </a:pPr>
            <a:r>
              <a:rPr lang="en-US" sz="2800" dirty="0">
                <a:solidFill>
                  <a:schemeClr val="tx2">
                    <a:lumMod val="75000"/>
                  </a:schemeClr>
                </a:solidFill>
                <a:latin typeface="Impact" panose="020B0806030902050204" pitchFamily="34" charset="0"/>
              </a:rPr>
              <a:t>“Tile Drainage Provinces”</a:t>
            </a:r>
          </a:p>
        </p:txBody>
      </p:sp>
    </p:spTree>
    <p:extLst>
      <p:ext uri="{BB962C8B-B14F-4D97-AF65-F5344CB8AC3E}">
        <p14:creationId xmlns:p14="http://schemas.microsoft.com/office/powerpoint/2010/main" val="3213745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9B02BC-C275-4A55-8A0D-081533A00A91}"/>
              </a:ext>
            </a:extLst>
          </p:cNvPr>
          <p:cNvPicPr>
            <a:picLocks noChangeAspect="1"/>
          </p:cNvPicPr>
          <p:nvPr/>
        </p:nvPicPr>
        <p:blipFill>
          <a:blip r:embed="rId3"/>
          <a:stretch>
            <a:fillRect/>
          </a:stretch>
        </p:blipFill>
        <p:spPr>
          <a:xfrm>
            <a:off x="5715000" y="2748462"/>
            <a:ext cx="1762125" cy="2543175"/>
          </a:xfrm>
          <a:prstGeom prst="rect">
            <a:avLst/>
          </a:prstGeom>
        </p:spPr>
      </p:pic>
      <p:pic>
        <p:nvPicPr>
          <p:cNvPr id="11265" name="Picture 13">
            <a:extLst>
              <a:ext uri="{FF2B5EF4-FFF2-40B4-BE49-F238E27FC236}">
                <a16:creationId xmlns:a16="http://schemas.microsoft.com/office/drawing/2014/main" id="{49AB6850-F9A2-47B7-AE7F-4050CE626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5308286" cy="68663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9B20C228-D1B1-421D-B552-14C25BA504A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a:extLst>
              <a:ext uri="{FF2B5EF4-FFF2-40B4-BE49-F238E27FC236}">
                <a16:creationId xmlns:a16="http://schemas.microsoft.com/office/drawing/2014/main" id="{62B793FA-3BBE-4460-8AA7-771BA001F985}"/>
              </a:ext>
            </a:extLst>
          </p:cNvPr>
          <p:cNvSpPr>
            <a:spLocks noChangeArrowheads="1"/>
          </p:cNvSpPr>
          <p:nvPr/>
        </p:nvSpPr>
        <p:spPr bwMode="auto">
          <a:xfrm>
            <a:off x="0" y="4822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DE373B3B-17EB-48C7-9501-7C7950B79453}"/>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886200" y="1600230"/>
            <a:ext cx="5189220" cy="4170016"/>
          </a:xfrm>
          <a:prstGeom prst="rect">
            <a:avLst/>
          </a:prstGeom>
          <a:ln w="12700">
            <a:solidFill>
              <a:schemeClr val="tx1"/>
            </a:solidFill>
          </a:ln>
        </p:spPr>
      </p:pic>
      <p:sp>
        <p:nvSpPr>
          <p:cNvPr id="7" name="TextBox 6">
            <a:extLst>
              <a:ext uri="{FF2B5EF4-FFF2-40B4-BE49-F238E27FC236}">
                <a16:creationId xmlns:a16="http://schemas.microsoft.com/office/drawing/2014/main" id="{E182837C-5C2C-47C7-BC26-75E28F3E1F45}"/>
              </a:ext>
            </a:extLst>
          </p:cNvPr>
          <p:cNvSpPr txBox="1"/>
          <p:nvPr/>
        </p:nvSpPr>
        <p:spPr>
          <a:xfrm>
            <a:off x="5181600" y="473287"/>
            <a:ext cx="3429001" cy="954107"/>
          </a:xfrm>
          <a:prstGeom prst="rect">
            <a:avLst/>
          </a:prstGeom>
          <a:noFill/>
        </p:spPr>
        <p:txBody>
          <a:bodyPr wrap="square">
            <a:spAutoFit/>
          </a:bodyPr>
          <a:lstStyle/>
          <a:p>
            <a:pPr algn="r">
              <a:defRPr/>
            </a:pPr>
            <a:r>
              <a:rPr lang="en-US" sz="2800" b="1" dirty="0">
                <a:solidFill>
                  <a:schemeClr val="tx2">
                    <a:lumMod val="75000"/>
                  </a:schemeClr>
                </a:solidFill>
              </a:rPr>
              <a:t>Vulnerable conditions do exist</a:t>
            </a:r>
            <a:r>
              <a:rPr lang="en-US" sz="2800" b="1" i="1" dirty="0">
                <a:solidFill>
                  <a:schemeClr val="tx2">
                    <a:lumMod val="75000"/>
                  </a:schemeClr>
                </a:solidFill>
              </a:rPr>
              <a:t>:</a:t>
            </a:r>
            <a:endParaRPr lang="en-US" sz="2800" dirty="0">
              <a:solidFill>
                <a:schemeClr val="tx2">
                  <a:lumMod val="75000"/>
                </a:schemeClr>
              </a:solidFill>
            </a:endParaRPr>
          </a:p>
        </p:txBody>
      </p:sp>
    </p:spTree>
    <p:extLst>
      <p:ext uri="{BB962C8B-B14F-4D97-AF65-F5344CB8AC3E}">
        <p14:creationId xmlns:p14="http://schemas.microsoft.com/office/powerpoint/2010/main" val="264950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DB8653-F4BD-45BB-B9FC-47F280CA6AA7}"/>
              </a:ext>
            </a:extLst>
          </p:cNvPr>
          <p:cNvSpPr txBox="1"/>
          <p:nvPr/>
        </p:nvSpPr>
        <p:spPr>
          <a:xfrm>
            <a:off x="228600" y="838200"/>
            <a:ext cx="8686800" cy="5324535"/>
          </a:xfrm>
          <a:prstGeom prst="rect">
            <a:avLst/>
          </a:prstGeom>
          <a:noFill/>
        </p:spPr>
        <p:txBody>
          <a:bodyPr wrap="square">
            <a:spAutoFit/>
          </a:bodyPr>
          <a:lstStyle/>
          <a:p>
            <a:pPr algn="ctr"/>
            <a:r>
              <a:rPr lang="en-US" sz="2000" dirty="0">
                <a:latin typeface="Arial" panose="020B0604020202020204" pitchFamily="34" charset="0"/>
                <a:cs typeface="Arial" panose="020B0604020202020204" pitchFamily="34" charset="0"/>
              </a:rPr>
              <a:t>Knowledge Gaps &amp; Uncertainties </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a:latin typeface="Arial" panose="020B0604020202020204" pitchFamily="34" charset="0"/>
                <a:cs typeface="Arial" panose="020B0604020202020204" pitchFamily="34" charset="0"/>
              </a:rPr>
              <a:t>Opportunities to Improve Understanding &amp; Water Management</a:t>
            </a:r>
          </a:p>
          <a:p>
            <a:endParaRPr lang="en-US" sz="2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000" dirty="0">
                <a:latin typeface="Calibri" panose="020F0502020204030204" pitchFamily="34" charset="0"/>
              </a:rPr>
              <a:t>Systematically mapping the current extent of tile; track new installation</a:t>
            </a:r>
          </a:p>
          <a:p>
            <a:pPr marL="171450" indent="-171450">
              <a:buFont typeface="Arial" panose="020B0604020202020204" pitchFamily="34" charset="0"/>
              <a:buChar char="•"/>
            </a:pPr>
            <a:endParaRPr lang="en-US" sz="2000" dirty="0">
              <a:latin typeface="Calibri" panose="020F0502020204030204" pitchFamily="34" charset="0"/>
            </a:endParaRPr>
          </a:p>
          <a:p>
            <a:pPr marL="171450" indent="-171450">
              <a:buFont typeface="Arial" panose="020B0604020202020204" pitchFamily="34" charset="0"/>
              <a:buChar char="•"/>
            </a:pPr>
            <a:endParaRPr lang="en-US" sz="2000" dirty="0">
              <a:latin typeface="Calibri" panose="020F0502020204030204" pitchFamily="34" charset="0"/>
            </a:endParaRPr>
          </a:p>
          <a:p>
            <a:pPr marL="171450" indent="-171450">
              <a:buFont typeface="Arial" panose="020B0604020202020204" pitchFamily="34" charset="0"/>
              <a:buChar char="•"/>
            </a:pPr>
            <a:r>
              <a:rPr lang="en-US" sz="2000" dirty="0">
                <a:latin typeface="Calibri" panose="020F0502020204030204" pitchFamily="34" charset="0"/>
              </a:rPr>
              <a:t>Modeling: historical baseline &amp; cumulative effects on water budgets</a:t>
            </a:r>
          </a:p>
          <a:p>
            <a:pPr marL="171450" indent="-171450">
              <a:buFont typeface="Arial" panose="020B0604020202020204" pitchFamily="34" charset="0"/>
              <a:buChar char="•"/>
            </a:pPr>
            <a:endParaRPr lang="en-US" sz="2000" dirty="0">
              <a:latin typeface="Calibri" panose="020F0502020204030204" pitchFamily="34" charset="0"/>
            </a:endParaRPr>
          </a:p>
          <a:p>
            <a:pPr marL="171450" indent="-171450">
              <a:buFont typeface="Arial" panose="020B0604020202020204" pitchFamily="34" charset="0"/>
              <a:buChar char="•"/>
            </a:pPr>
            <a:endParaRPr lang="en-US" sz="2000" dirty="0">
              <a:latin typeface="Calibri" panose="020F0502020204030204" pitchFamily="34" charset="0"/>
            </a:endParaRPr>
          </a:p>
          <a:p>
            <a:pPr marL="171450" indent="-171450">
              <a:buFont typeface="Arial" panose="020B0604020202020204" pitchFamily="34" charset="0"/>
              <a:buChar char="•"/>
            </a:pPr>
            <a:r>
              <a:rPr lang="en-US" sz="2000" dirty="0">
                <a:latin typeface="Calibri" panose="020F0502020204030204" pitchFamily="34" charset="0"/>
              </a:rPr>
              <a:t>Studies to understand the effect of agricultural drainage on groundwater recharge, both quantity and quality, e.g. field-scale research farms.</a:t>
            </a:r>
          </a:p>
          <a:p>
            <a:pPr lvl="1"/>
            <a:r>
              <a:rPr lang="en-US" sz="2000" dirty="0">
                <a:latin typeface="Calibri" panose="020F0502020204030204" pitchFamily="34" charset="0"/>
              </a:rPr>
              <a:t> </a:t>
            </a:r>
            <a:r>
              <a:rPr lang="en-US" sz="2000" dirty="0">
                <a:latin typeface="Calibri" panose="020F0502020204030204" pitchFamily="34" charset="0"/>
                <a:sym typeface="Wingdings" panose="05000000000000000000" pitchFamily="2" charset="2"/>
              </a:rPr>
              <a:t> H</a:t>
            </a:r>
            <a:r>
              <a:rPr lang="en-US" sz="2000" dirty="0">
                <a:latin typeface="Calibri" panose="020F0502020204030204" pitchFamily="34" charset="0"/>
              </a:rPr>
              <a:t>ow much water is moving past the tile drain depths?</a:t>
            </a:r>
          </a:p>
          <a:p>
            <a:pPr lvl="1"/>
            <a:r>
              <a:rPr lang="en-US" sz="2000" dirty="0">
                <a:latin typeface="Calibri" panose="020F0502020204030204" pitchFamily="34" charset="0"/>
              </a:rPr>
              <a:t> </a:t>
            </a:r>
            <a:r>
              <a:rPr lang="en-US" sz="2000" dirty="0">
                <a:latin typeface="Calibri" panose="020F0502020204030204" pitchFamily="34" charset="0"/>
                <a:sym typeface="Wingdings" panose="05000000000000000000" pitchFamily="2" charset="2"/>
              </a:rPr>
              <a:t> </a:t>
            </a:r>
            <a:r>
              <a:rPr lang="en-US" sz="2000" dirty="0">
                <a:latin typeface="Calibri" panose="020F0502020204030204" pitchFamily="34" charset="0"/>
              </a:rPr>
              <a:t>A long-term study to understand the groundwater recharge before and after tiling.</a:t>
            </a:r>
          </a:p>
          <a:p>
            <a:pPr marL="171450" indent="-171450">
              <a:buFont typeface="Arial" panose="020B0604020202020204" pitchFamily="34" charset="0"/>
              <a:buChar char="•"/>
            </a:pPr>
            <a:endParaRPr lang="en-US" sz="2000" dirty="0">
              <a:latin typeface="Calibri" panose="020F0502020204030204" pitchFamily="34" charset="0"/>
            </a:endParaRPr>
          </a:p>
          <a:p>
            <a:pPr marL="628650" lvl="1" indent="-171450" algn="r">
              <a:buFont typeface="Arial" panose="020B0604020202020204" pitchFamily="34" charset="0"/>
              <a:buChar char="•"/>
            </a:pPr>
            <a:r>
              <a:rPr lang="en-US" sz="2000" dirty="0">
                <a:latin typeface="Calibri" panose="020F0502020204030204" pitchFamily="34" charset="0"/>
              </a:rPr>
              <a:t>Innovative techniques to refine our ability to measure groundwater recharge at the field and regional scales</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D2A2BF5-EBA3-4EE3-B11A-219DB82473D0}"/>
              </a:ext>
            </a:extLst>
          </p:cNvPr>
          <p:cNvSpPr txBox="1"/>
          <p:nvPr/>
        </p:nvSpPr>
        <p:spPr>
          <a:xfrm>
            <a:off x="2445456" y="228600"/>
            <a:ext cx="4253087" cy="523220"/>
          </a:xfrm>
          <a:prstGeom prst="rect">
            <a:avLst/>
          </a:prstGeom>
          <a:noFill/>
        </p:spPr>
        <p:txBody>
          <a:bodyPr wrap="none">
            <a:spAutoFit/>
          </a:bodyPr>
          <a:lstStyle/>
          <a:p>
            <a:pPr>
              <a:defRPr/>
            </a:pPr>
            <a:r>
              <a:rPr lang="en-US" sz="2800" dirty="0">
                <a:solidFill>
                  <a:schemeClr val="tx2">
                    <a:lumMod val="75000"/>
                  </a:schemeClr>
                </a:solidFill>
                <a:latin typeface="Impact" panose="020B0806030902050204" pitchFamily="34" charset="0"/>
              </a:rPr>
              <a:t>Conclusions from the paper</a:t>
            </a:r>
          </a:p>
        </p:txBody>
      </p:sp>
    </p:spTree>
    <p:extLst>
      <p:ext uri="{BB962C8B-B14F-4D97-AF65-F5344CB8AC3E}">
        <p14:creationId xmlns:p14="http://schemas.microsoft.com/office/powerpoint/2010/main" val="48780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1CC0300D-53BE-4126-A233-AE5D36607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2" y="0"/>
            <a:ext cx="9144000" cy="684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a:extLst>
              <a:ext uri="{FF2B5EF4-FFF2-40B4-BE49-F238E27FC236}">
                <a16:creationId xmlns:a16="http://schemas.microsoft.com/office/drawing/2014/main" id="{23D61DD6-177A-4606-8833-A69A190538B2}"/>
              </a:ext>
            </a:extLst>
          </p:cNvPr>
          <p:cNvSpPr>
            <a:spLocks noGrp="1"/>
          </p:cNvSpPr>
          <p:nvPr>
            <p:ph/>
          </p:nvPr>
        </p:nvSpPr>
        <p:spPr>
          <a:xfrm>
            <a:off x="5029200" y="228600"/>
            <a:ext cx="3810000" cy="1468229"/>
          </a:xfrm>
        </p:spPr>
        <p:txBody>
          <a:bodyPr/>
          <a:lstStyle/>
          <a:p>
            <a:pPr marL="109728" indent="0" algn="ctr">
              <a:buNone/>
            </a:pPr>
            <a:endParaRPr lang="en-US" dirty="0"/>
          </a:p>
          <a:p>
            <a:pPr marL="109728" indent="0" algn="ctr">
              <a:buNone/>
            </a:pPr>
            <a:r>
              <a:rPr lang="en-US" dirty="0"/>
              <a:t>Questions? </a:t>
            </a:r>
          </a:p>
          <a:p>
            <a:pPr marL="109728" indent="0" algn="ctr">
              <a:buNone/>
            </a:pPr>
            <a:endParaRPr lang="en-US" dirty="0"/>
          </a:p>
        </p:txBody>
      </p:sp>
      <p:sp>
        <p:nvSpPr>
          <p:cNvPr id="4" name="AutoShape 2" descr="_68A0334_1.jpg">
            <a:extLst>
              <a:ext uri="{FF2B5EF4-FFF2-40B4-BE49-F238E27FC236}">
                <a16:creationId xmlns:a16="http://schemas.microsoft.com/office/drawing/2014/main" id="{FB5BEB4B-0626-4ADB-981B-7B60C2FE904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_68A0334_1.jpg">
            <a:extLst>
              <a:ext uri="{FF2B5EF4-FFF2-40B4-BE49-F238E27FC236}">
                <a16:creationId xmlns:a16="http://schemas.microsoft.com/office/drawing/2014/main" id="{6FAA9F77-F31B-4AE9-BCFE-1202A0A0A13C}"/>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5DBE4E99-63DE-4ADE-B167-F430419439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587" y="304800"/>
            <a:ext cx="2856735" cy="4285103"/>
          </a:xfrm>
          <a:prstGeom prst="rect">
            <a:avLst/>
          </a:prstGeom>
          <a:ln w="57150">
            <a:solidFill>
              <a:schemeClr val="accent1">
                <a:lumMod val="60000"/>
                <a:lumOff val="40000"/>
              </a:schemeClr>
            </a:solidFill>
          </a:ln>
        </p:spPr>
      </p:pic>
    </p:spTree>
    <p:extLst>
      <p:ext uri="{BB962C8B-B14F-4D97-AF65-F5344CB8AC3E}">
        <p14:creationId xmlns:p14="http://schemas.microsoft.com/office/powerpoint/2010/main" val="136042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915987" y="152400"/>
            <a:ext cx="7312025" cy="914400"/>
          </a:xfrm>
          <a:prstGeom prst="rect">
            <a:avLst/>
          </a:prstGeom>
          <a:noFill/>
          <a:ln>
            <a:noFill/>
          </a:ln>
        </p:spPr>
        <p:txBody>
          <a:bodyPr spcFirstLastPara="1" wrap="square" lIns="91425" tIns="45700" rIns="91425" bIns="45700" anchor="b" anchorCtr="0">
            <a:noAutofit/>
          </a:bodyPr>
          <a:lstStyle/>
          <a:p>
            <a:pPr lvl="0" algn="ctr">
              <a:spcBef>
                <a:spcPts val="0"/>
              </a:spcBef>
              <a:buClr>
                <a:srgbClr val="262626"/>
              </a:buClr>
            </a:pPr>
            <a:r>
              <a:rPr lang="en-US" sz="3200" dirty="0"/>
              <a:t>MGWA’s objectives:</a:t>
            </a:r>
            <a:endParaRPr sz="3200" b="0" i="0" u="none" strike="noStrike" cap="none" dirty="0">
              <a:solidFill>
                <a:srgbClr val="262626"/>
              </a:solidFill>
              <a:latin typeface="Impact"/>
              <a:ea typeface="Impact"/>
              <a:cs typeface="Impact"/>
              <a:sym typeface="Impact"/>
            </a:endParaRPr>
          </a:p>
        </p:txBody>
      </p:sp>
      <p:sp>
        <p:nvSpPr>
          <p:cNvPr id="156" name="Shape 156"/>
          <p:cNvSpPr txBox="1">
            <a:spLocks noGrp="1"/>
          </p:cNvSpPr>
          <p:nvPr>
            <p:ph type="body" idx="1"/>
          </p:nvPr>
        </p:nvSpPr>
        <p:spPr>
          <a:xfrm>
            <a:off x="228599" y="1524000"/>
            <a:ext cx="8686800" cy="4800600"/>
          </a:xfrm>
          <a:prstGeom prst="rect">
            <a:avLst/>
          </a:prstGeom>
          <a:noFill/>
          <a:ln>
            <a:noFill/>
          </a:ln>
        </p:spPr>
        <p:txBody>
          <a:bodyPr spcFirstLastPara="1" wrap="square" lIns="91425" tIns="45700" rIns="91425" bIns="45700" anchor="ctr" anchorCtr="0">
            <a:noAutofit/>
          </a:bodyPr>
          <a:lstStyle/>
          <a:p>
            <a:pPr lvl="0">
              <a:spcAft>
                <a:spcPts val="1200"/>
              </a:spcAft>
            </a:pPr>
            <a:r>
              <a:rPr lang="en-US" sz="2200" dirty="0"/>
              <a:t>Study and understand Minnesota’s ground water resources;</a:t>
            </a:r>
          </a:p>
          <a:p>
            <a:pPr lvl="0">
              <a:spcAft>
                <a:spcPts val="1200"/>
              </a:spcAft>
            </a:pPr>
            <a:r>
              <a:rPr lang="en-US" sz="2200" dirty="0"/>
              <a:t>Find solutions to ground water issues;</a:t>
            </a:r>
          </a:p>
          <a:p>
            <a:pPr lvl="0">
              <a:spcAft>
                <a:spcPts val="1200"/>
              </a:spcAft>
            </a:pPr>
            <a:r>
              <a:rPr lang="en-US" sz="2200" dirty="0"/>
              <a:t>Contribute to the development of state-wide ground water protection strategies;</a:t>
            </a:r>
          </a:p>
          <a:p>
            <a:pPr lvl="0">
              <a:spcAft>
                <a:spcPts val="1200"/>
              </a:spcAft>
            </a:pPr>
            <a:r>
              <a:rPr lang="en-US" sz="2200" dirty="0"/>
              <a:t>Promote the wise use of Minnesota’s ground water resources for the future;</a:t>
            </a:r>
          </a:p>
          <a:p>
            <a:pPr lvl="0">
              <a:spcAft>
                <a:spcPts val="1200"/>
              </a:spcAft>
            </a:pPr>
            <a:r>
              <a:rPr lang="en-US" sz="2200" dirty="0"/>
              <a:t>Educate students of all ages and the general public;</a:t>
            </a:r>
          </a:p>
          <a:p>
            <a:pPr lvl="0">
              <a:spcAft>
                <a:spcPts val="1200"/>
              </a:spcAft>
            </a:pPr>
            <a:r>
              <a:rPr lang="en-US" sz="2200" dirty="0"/>
              <a:t>Encourage the sciences of ground water hydrology and hydrogeology.</a:t>
            </a:r>
            <a:endParaRPr lang="en-US" sz="2200" dirty="0">
              <a:solidFill>
                <a:schemeClr val="dk2"/>
              </a:solidFill>
              <a:ea typeface="Calibri"/>
              <a:cs typeface="Calibri"/>
              <a:sym typeface="Calibri"/>
            </a:endParaRPr>
          </a:p>
          <a:p>
            <a:pPr marL="0" indent="0">
              <a:lnSpc>
                <a:spcPct val="80000"/>
              </a:lnSpc>
              <a:spcBef>
                <a:spcPts val="0"/>
              </a:spcBef>
              <a:buSzPts val="2062"/>
              <a:buNone/>
            </a:pPr>
            <a:endParaRPr lang="en-US" sz="2400" dirty="0">
              <a:solidFill>
                <a:schemeClr val="dk2"/>
              </a:solidFill>
              <a:latin typeface="Calibri"/>
              <a:ea typeface="Calibri"/>
              <a:cs typeface="Calibri"/>
              <a:sym typeface="Calibri"/>
            </a:endParaRPr>
          </a:p>
          <a:p>
            <a:pPr marL="0" marR="0" lvl="0" indent="0" algn="l" rtl="0">
              <a:lnSpc>
                <a:spcPct val="80000"/>
              </a:lnSpc>
              <a:spcBef>
                <a:spcPts val="0"/>
              </a:spcBef>
              <a:spcAft>
                <a:spcPts val="0"/>
              </a:spcAft>
              <a:buClr>
                <a:schemeClr val="accent1"/>
              </a:buClr>
              <a:buSzPts val="2062"/>
              <a:buNone/>
            </a:pPr>
            <a:endParaRPr sz="2062" b="0" i="0" u="none" strike="noStrike" cap="none"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71748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721291"/>
          </a:xfrm>
        </p:spPr>
        <p:txBody>
          <a:bodyPr>
            <a:normAutofit/>
          </a:bodyPr>
          <a:lstStyle/>
          <a:p>
            <a:pPr marL="624078" indent="-514350">
              <a:spcAft>
                <a:spcPts val="1200"/>
              </a:spcAft>
              <a:buFont typeface="+mj-lt"/>
              <a:buAutoNum type="arabicPeriod"/>
            </a:pPr>
            <a:r>
              <a:rPr lang="en-US" sz="2400" dirty="0"/>
              <a:t>Manganese in Minnesota’s </a:t>
            </a:r>
            <a:r>
              <a:rPr lang="en-US" sz="2400" dirty="0" err="1"/>
              <a:t>Groundwaters</a:t>
            </a:r>
            <a:endParaRPr lang="en-US" sz="2400" dirty="0"/>
          </a:p>
          <a:p>
            <a:pPr marL="624078" indent="-514350">
              <a:spcAft>
                <a:spcPts val="1200"/>
              </a:spcAft>
              <a:buFont typeface="+mj-lt"/>
              <a:buAutoNum type="arabicPeriod"/>
            </a:pPr>
            <a:r>
              <a:rPr lang="en-US" sz="2400" dirty="0"/>
              <a:t>Minnesota’s Groundwater Education Gap</a:t>
            </a:r>
          </a:p>
          <a:p>
            <a:pPr marL="624078" indent="-514350">
              <a:spcAft>
                <a:spcPts val="1200"/>
              </a:spcAft>
              <a:buFont typeface="+mj-lt"/>
              <a:buAutoNum type="arabicPeriod"/>
            </a:pPr>
            <a:r>
              <a:rPr lang="en-US" sz="2400" dirty="0"/>
              <a:t>Drain Tiles and Groundwater Resources</a:t>
            </a:r>
          </a:p>
          <a:p>
            <a:pPr marL="624078" indent="-514350">
              <a:spcAft>
                <a:spcPts val="1200"/>
              </a:spcAft>
              <a:buFont typeface="+mj-lt"/>
              <a:buAutoNum type="arabicPeriod"/>
            </a:pPr>
            <a:r>
              <a:rPr lang="en-US" sz="2400" dirty="0"/>
              <a:t>Chloride and </a:t>
            </a:r>
            <a:r>
              <a:rPr lang="en-US" sz="2400" dirty="0" err="1"/>
              <a:t>Stormwater</a:t>
            </a:r>
            <a:r>
              <a:rPr lang="en-US" sz="2400" dirty="0"/>
              <a:t> Infiltration (</a:t>
            </a:r>
            <a:r>
              <a:rPr lang="en-US" sz="2400" i="1" dirty="0"/>
              <a:t>in preparation)</a:t>
            </a:r>
          </a:p>
        </p:txBody>
      </p:sp>
      <p:sp>
        <p:nvSpPr>
          <p:cNvPr id="3" name="Title 2"/>
          <p:cNvSpPr>
            <a:spLocks noGrp="1"/>
          </p:cNvSpPr>
          <p:nvPr>
            <p:ph type="title"/>
          </p:nvPr>
        </p:nvSpPr>
        <p:spPr>
          <a:xfrm>
            <a:off x="457200" y="457200"/>
            <a:ext cx="8229600" cy="1143000"/>
          </a:xfrm>
        </p:spPr>
        <p:txBody>
          <a:bodyPr>
            <a:normAutofit fontScale="90000"/>
          </a:bodyPr>
          <a:lstStyle/>
          <a:p>
            <a:pPr>
              <a:spcAft>
                <a:spcPts val="600"/>
              </a:spcAft>
            </a:pPr>
            <a:r>
              <a:rPr lang="en-US" dirty="0"/>
              <a:t>MGWA White Papers</a:t>
            </a:r>
            <a:br>
              <a:rPr lang="en-US" dirty="0"/>
            </a:br>
            <a:r>
              <a:rPr lang="en-US" sz="3100" dirty="0">
                <a:solidFill>
                  <a:schemeClr val="bg1">
                    <a:lumMod val="50000"/>
                  </a:schemeClr>
                </a:solidFill>
              </a:rPr>
              <a:t>Goal: provide an unbiased evaluation of a ground water issue.</a:t>
            </a:r>
          </a:p>
        </p:txBody>
      </p:sp>
    </p:spTree>
    <p:extLst>
      <p:ext uri="{BB962C8B-B14F-4D97-AF65-F5344CB8AC3E}">
        <p14:creationId xmlns:p14="http://schemas.microsoft.com/office/powerpoint/2010/main" val="1800644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9F62-D0B8-418A-AF58-2B72EC643DA8}"/>
              </a:ext>
            </a:extLst>
          </p:cNvPr>
          <p:cNvSpPr>
            <a:spLocks noGrp="1"/>
          </p:cNvSpPr>
          <p:nvPr>
            <p:ph type="ctrTitle"/>
          </p:nvPr>
        </p:nvSpPr>
        <p:spPr/>
        <p:txBody>
          <a:bodyPr>
            <a:normAutofit/>
          </a:bodyPr>
          <a:lstStyle/>
          <a:p>
            <a:r>
              <a:rPr lang="en-US" dirty="0">
                <a:effectLst/>
              </a:rPr>
              <a:t>Drain Tiles and Groundwater Resources:</a:t>
            </a:r>
            <a:endParaRPr lang="en-US" dirty="0"/>
          </a:p>
        </p:txBody>
      </p:sp>
      <p:sp>
        <p:nvSpPr>
          <p:cNvPr id="3" name="Subtitle 2">
            <a:extLst>
              <a:ext uri="{FF2B5EF4-FFF2-40B4-BE49-F238E27FC236}">
                <a16:creationId xmlns:a16="http://schemas.microsoft.com/office/drawing/2014/main" id="{526157F8-8223-49B1-AAF5-F93A23A6EBB0}"/>
              </a:ext>
            </a:extLst>
          </p:cNvPr>
          <p:cNvSpPr>
            <a:spLocks noGrp="1"/>
          </p:cNvSpPr>
          <p:nvPr>
            <p:ph type="subTitle" idx="1"/>
          </p:nvPr>
        </p:nvSpPr>
        <p:spPr/>
        <p:txBody>
          <a:bodyPr/>
          <a:lstStyle/>
          <a:p>
            <a:r>
              <a:rPr lang="en-US" dirty="0"/>
              <a:t>Understanding the relations</a:t>
            </a:r>
          </a:p>
        </p:txBody>
      </p:sp>
      <p:pic>
        <p:nvPicPr>
          <p:cNvPr id="6" name="Picture 5">
            <a:extLst>
              <a:ext uri="{FF2B5EF4-FFF2-40B4-BE49-F238E27FC236}">
                <a16:creationId xmlns:a16="http://schemas.microsoft.com/office/drawing/2014/main" id="{ECCE86A8-F9A2-483C-9CB7-4F26206FC25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401"/>
            <a:ext cx="6382385" cy="1671955"/>
          </a:xfrm>
          <a:prstGeom prst="rect">
            <a:avLst/>
          </a:prstGeom>
          <a:noFill/>
          <a:ln>
            <a:noFill/>
          </a:ln>
        </p:spPr>
      </p:pic>
    </p:spTree>
    <p:extLst>
      <p:ext uri="{BB962C8B-B14F-4D97-AF65-F5344CB8AC3E}">
        <p14:creationId xmlns:p14="http://schemas.microsoft.com/office/powerpoint/2010/main" val="295284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915987" y="152400"/>
            <a:ext cx="7312025" cy="914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262626"/>
              </a:buClr>
              <a:buFont typeface="Impact"/>
              <a:buNone/>
            </a:pPr>
            <a:r>
              <a:rPr lang="en-US" sz="3200" b="0" i="0" u="none" strike="noStrike" cap="none" dirty="0">
                <a:solidFill>
                  <a:srgbClr val="262626"/>
                </a:solidFill>
                <a:latin typeface="Impact"/>
                <a:ea typeface="Impact"/>
                <a:cs typeface="Impact"/>
                <a:sym typeface="Impact"/>
              </a:rPr>
              <a:t>MGWA </a:t>
            </a:r>
            <a:r>
              <a:rPr lang="en-US" sz="3200" b="0" dirty="0">
                <a:solidFill>
                  <a:srgbClr val="262626"/>
                </a:solidFill>
                <a:latin typeface="Impact"/>
                <a:ea typeface="Impact"/>
                <a:cs typeface="Impact"/>
                <a:sym typeface="Impact"/>
              </a:rPr>
              <a:t>Scoping Document</a:t>
            </a:r>
            <a:endParaRPr sz="3200" b="0" i="0" u="none" strike="noStrike" cap="none" dirty="0">
              <a:solidFill>
                <a:srgbClr val="262626"/>
              </a:solidFill>
              <a:latin typeface="Impact"/>
              <a:ea typeface="Impact"/>
              <a:cs typeface="Impact"/>
              <a:sym typeface="Impact"/>
            </a:endParaRPr>
          </a:p>
        </p:txBody>
      </p:sp>
      <p:sp>
        <p:nvSpPr>
          <p:cNvPr id="156" name="Shape 156"/>
          <p:cNvSpPr txBox="1">
            <a:spLocks noGrp="1"/>
          </p:cNvSpPr>
          <p:nvPr>
            <p:ph type="body" idx="1"/>
          </p:nvPr>
        </p:nvSpPr>
        <p:spPr>
          <a:xfrm>
            <a:off x="228599" y="1752600"/>
            <a:ext cx="8686800" cy="4572000"/>
          </a:xfrm>
          <a:prstGeom prst="rect">
            <a:avLst/>
          </a:prstGeom>
          <a:noFill/>
          <a:ln>
            <a:noFill/>
          </a:ln>
        </p:spPr>
        <p:txBody>
          <a:bodyPr spcFirstLastPara="1" wrap="square" lIns="91425" tIns="45700" rIns="91425" bIns="45700" anchor="ctr" anchorCtr="0">
            <a:noAutofit/>
          </a:bodyPr>
          <a:lstStyle/>
          <a:p>
            <a:pPr marL="0" indent="0">
              <a:lnSpc>
                <a:spcPct val="80000"/>
              </a:lnSpc>
              <a:spcBef>
                <a:spcPts val="600"/>
              </a:spcBef>
              <a:buSzPts val="2062"/>
              <a:buNone/>
            </a:pPr>
            <a:r>
              <a:rPr lang="en-US" sz="2400" dirty="0">
                <a:solidFill>
                  <a:schemeClr val="dk2"/>
                </a:solidFill>
                <a:latin typeface="Calibri"/>
                <a:ea typeface="Calibri"/>
                <a:cs typeface="Calibri"/>
                <a:sym typeface="Calibri"/>
              </a:rPr>
              <a:t>The use of drainage tile (“tile”) in Minnesota has historically allowed farmers better access to their fields to plant and till, leading to increasing yields. </a:t>
            </a:r>
          </a:p>
          <a:p>
            <a:pPr marL="0" lvl="0" indent="0">
              <a:lnSpc>
                <a:spcPct val="80000"/>
              </a:lnSpc>
              <a:spcBef>
                <a:spcPts val="600"/>
              </a:spcBef>
              <a:buSzPts val="2062"/>
              <a:buNone/>
            </a:pPr>
            <a:r>
              <a:rPr lang="en-US" sz="2400" dirty="0">
                <a:solidFill>
                  <a:schemeClr val="dk2"/>
                </a:solidFill>
                <a:latin typeface="Calibri"/>
                <a:ea typeface="Calibri"/>
                <a:cs typeface="Calibri"/>
                <a:sym typeface="Calibri"/>
              </a:rPr>
              <a:t>MDA staff estimate ~30% of cropland is drained by tile and use of drainage is continually expanding. </a:t>
            </a:r>
          </a:p>
          <a:p>
            <a:pPr marL="0" lvl="0" indent="0">
              <a:lnSpc>
                <a:spcPct val="80000"/>
              </a:lnSpc>
              <a:spcBef>
                <a:spcPts val="600"/>
              </a:spcBef>
              <a:buSzPts val="2062"/>
              <a:buNone/>
            </a:pPr>
            <a:r>
              <a:rPr lang="en-US" sz="2400" dirty="0">
                <a:solidFill>
                  <a:schemeClr val="dk2"/>
                </a:solidFill>
                <a:latin typeface="Calibri"/>
                <a:ea typeface="Calibri"/>
                <a:cs typeface="Calibri"/>
                <a:sym typeface="Calibri"/>
              </a:rPr>
              <a:t>The extent of tile drainage is not systematically documented or tracked</a:t>
            </a:r>
          </a:p>
          <a:p>
            <a:pPr marL="0" indent="0">
              <a:lnSpc>
                <a:spcPct val="80000"/>
              </a:lnSpc>
              <a:spcBef>
                <a:spcPts val="600"/>
              </a:spcBef>
              <a:buSzPts val="2062"/>
              <a:buNone/>
            </a:pPr>
            <a:r>
              <a:rPr lang="en-US" sz="2400" dirty="0">
                <a:solidFill>
                  <a:schemeClr val="dk2"/>
                </a:solidFill>
                <a:latin typeface="Calibri"/>
                <a:ea typeface="Calibri"/>
                <a:cs typeface="Calibri"/>
                <a:sym typeface="Calibri"/>
              </a:rPr>
              <a:t>Tiling systems lower the water table in fields by intercepting shallow infiltration and discharging it to surface water.   However, the impacts to water budgets and groundwater resources are largely unknown because it has mostly not been studied or modeled. </a:t>
            </a:r>
          </a:p>
          <a:p>
            <a:pPr marL="0" indent="0" algn="r">
              <a:lnSpc>
                <a:spcPct val="80000"/>
              </a:lnSpc>
              <a:spcBef>
                <a:spcPts val="600"/>
              </a:spcBef>
              <a:buSzPts val="2062"/>
              <a:buNone/>
            </a:pPr>
            <a:r>
              <a:rPr lang="en-US" sz="2400" dirty="0">
                <a:solidFill>
                  <a:schemeClr val="dk2"/>
                </a:solidFill>
                <a:latin typeface="Calibri"/>
                <a:ea typeface="Calibri"/>
                <a:cs typeface="Calibri"/>
                <a:sym typeface="Calibri"/>
              </a:rPr>
              <a:t>As demand for water increases for all uses, it is critical that we understand how our practices are affecting Minnesota’s water resources.</a:t>
            </a:r>
          </a:p>
          <a:p>
            <a:pPr marL="0" lvl="0" indent="0">
              <a:lnSpc>
                <a:spcPct val="80000"/>
              </a:lnSpc>
              <a:spcBef>
                <a:spcPts val="412"/>
              </a:spcBef>
              <a:buSzPts val="2062"/>
              <a:buNone/>
            </a:pPr>
            <a:endParaRPr lang="en-US" sz="2400" dirty="0">
              <a:solidFill>
                <a:schemeClr val="dk2"/>
              </a:solidFill>
              <a:latin typeface="Calibri"/>
              <a:ea typeface="Calibri"/>
              <a:cs typeface="Calibri"/>
              <a:sym typeface="Calibri"/>
            </a:endParaRPr>
          </a:p>
          <a:p>
            <a:pPr marL="0" indent="0">
              <a:lnSpc>
                <a:spcPct val="80000"/>
              </a:lnSpc>
              <a:spcBef>
                <a:spcPts val="0"/>
              </a:spcBef>
              <a:buSzPts val="2062"/>
              <a:buNone/>
            </a:pPr>
            <a:endParaRPr lang="en-US" sz="2400" dirty="0">
              <a:solidFill>
                <a:schemeClr val="dk2"/>
              </a:solidFill>
              <a:latin typeface="Calibri"/>
              <a:ea typeface="Calibri"/>
              <a:cs typeface="Calibri"/>
              <a:sym typeface="Calibri"/>
            </a:endParaRPr>
          </a:p>
          <a:p>
            <a:pPr marL="0" marR="0" lvl="0" indent="0" algn="l" rtl="0">
              <a:lnSpc>
                <a:spcPct val="80000"/>
              </a:lnSpc>
              <a:spcBef>
                <a:spcPts val="0"/>
              </a:spcBef>
              <a:spcAft>
                <a:spcPts val="0"/>
              </a:spcAft>
              <a:buClr>
                <a:schemeClr val="accent1"/>
              </a:buClr>
              <a:buSzPts val="2062"/>
              <a:buNone/>
            </a:pPr>
            <a:endParaRPr sz="2062" b="0" i="0" u="none" strike="noStrike" cap="none"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2097979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915987" y="0"/>
            <a:ext cx="7312025" cy="914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262626"/>
              </a:buClr>
              <a:buFont typeface="Impact"/>
              <a:buNone/>
            </a:pPr>
            <a:r>
              <a:rPr lang="en-US" sz="3200" b="0" i="0" u="none" strike="noStrike" cap="none" dirty="0">
                <a:solidFill>
                  <a:srgbClr val="262626"/>
                </a:solidFill>
                <a:latin typeface="Impact"/>
                <a:ea typeface="Impact"/>
                <a:cs typeface="Impact"/>
                <a:sym typeface="Impact"/>
              </a:rPr>
              <a:t>MGWA Tile &amp; Groundwater Committee</a:t>
            </a:r>
            <a:endParaRPr sz="3200" b="0" i="0" u="none" strike="noStrike" cap="none" dirty="0">
              <a:solidFill>
                <a:srgbClr val="262626"/>
              </a:solidFill>
              <a:latin typeface="Impact"/>
              <a:ea typeface="Impact"/>
              <a:cs typeface="Impact"/>
              <a:sym typeface="Impact"/>
            </a:endParaRPr>
          </a:p>
        </p:txBody>
      </p:sp>
      <p:sp>
        <p:nvSpPr>
          <p:cNvPr id="156" name="Shape 156"/>
          <p:cNvSpPr txBox="1">
            <a:spLocks noGrp="1"/>
          </p:cNvSpPr>
          <p:nvPr>
            <p:ph type="body" idx="1"/>
          </p:nvPr>
        </p:nvSpPr>
        <p:spPr>
          <a:xfrm>
            <a:off x="533400" y="1295400"/>
            <a:ext cx="8382000" cy="5334000"/>
          </a:xfrm>
          <a:prstGeom prst="rect">
            <a:avLst/>
          </a:prstGeom>
          <a:noFill/>
          <a:ln>
            <a:noFill/>
          </a:ln>
        </p:spPr>
        <p:txBody>
          <a:bodyPr spcFirstLastPara="1" wrap="square" lIns="91425" tIns="45700" rIns="91425" bIns="45700" anchor="ctr" anchorCtr="0">
            <a:noAutofit/>
          </a:bodyPr>
          <a:lstStyle/>
          <a:p>
            <a:pPr marL="274320" lvl="0" indent="-274320">
              <a:spcBef>
                <a:spcPts val="0"/>
              </a:spcBef>
              <a:buSzPts val="2062"/>
              <a:buFont typeface="Arial"/>
              <a:buChar char="•"/>
            </a:pPr>
            <a:r>
              <a:rPr lang="en-US" sz="1600" b="1" dirty="0">
                <a:latin typeface="Arial" panose="020B0604020202020204" pitchFamily="34" charset="0"/>
                <a:cs typeface="Arial" panose="020B0604020202020204" pitchFamily="34" charset="0"/>
              </a:rPr>
              <a:t>Agricultural drainage white paper authors:</a:t>
            </a:r>
            <a:br>
              <a:rPr lang="en-US" sz="1600" b="1"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Erik Smith, Ph.D., U.S. Geological Survey, lead writer</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Timothy Gillette, P.E., Minnesota Board of Water and Soil Resources, chairperson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Kristen Blann, The Nature Conservancy</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Mary Coburn, Minnesota Department of Natural Resources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Bryce Hoppie, Ph.D., Minnesota State University, Mankato</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Suzanne Rhees, Minnesota Board of Water and Soil Resources</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274320" lvl="0" indent="-274320">
              <a:spcBef>
                <a:spcPts val="0"/>
              </a:spcBef>
              <a:buSzPts val="2062"/>
              <a:buFont typeface="Arial"/>
              <a:buChar char="•"/>
            </a:pPr>
            <a:r>
              <a:rPr lang="en-US" sz="1600" b="1" dirty="0">
                <a:latin typeface="Arial" panose="020B0604020202020204" pitchFamily="34" charset="0"/>
                <a:cs typeface="Arial" panose="020B0604020202020204" pitchFamily="34" charset="0"/>
              </a:rPr>
              <a:t>Other agricultural drainage white paper work group members:</a:t>
            </a:r>
            <a:br>
              <a:rPr lang="en-US" sz="1600" b="1"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Calvin Alexander, Ph.D., retired University of Minnesota professor</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Warren </a:t>
            </a:r>
            <a:r>
              <a:rPr lang="en-US" sz="1600" dirty="0" err="1">
                <a:latin typeface="Arial" panose="020B0604020202020204" pitchFamily="34" charset="0"/>
                <a:cs typeface="Arial" panose="020B0604020202020204" pitchFamily="34" charset="0"/>
              </a:rPr>
              <a:t>Formo</a:t>
            </a:r>
            <a:r>
              <a:rPr lang="en-US" sz="1600" dirty="0">
                <a:latin typeface="Arial" panose="020B0604020202020204" pitchFamily="34" charset="0"/>
                <a:cs typeface="Arial" panose="020B0604020202020204" pitchFamily="34" charset="0"/>
              </a:rPr>
              <a:t>, Minnesota Agricultural Water Resource Center</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Stephen Lorenz, P.G., consulting geologist</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Mark </a:t>
            </a:r>
            <a:r>
              <a:rPr lang="en-US" sz="1600" dirty="0" err="1">
                <a:latin typeface="Arial" panose="020B0604020202020204" pitchFamily="34" charset="0"/>
                <a:cs typeface="Arial" panose="020B0604020202020204" pitchFamily="34" charset="0"/>
              </a:rPr>
              <a:t>Morriem</a:t>
            </a:r>
            <a:r>
              <a:rPr lang="en-US" sz="1600" dirty="0">
                <a:latin typeface="Arial" panose="020B0604020202020204" pitchFamily="34" charset="0"/>
                <a:cs typeface="Arial" panose="020B0604020202020204" pitchFamily="34" charset="0"/>
              </a:rPr>
              <a:t>, independent tile drainage installer, past president of the Minnesota Land Improvement Contractors (MNLICA)</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274320" lvl="0" indent="-274320">
              <a:spcBef>
                <a:spcPts val="0"/>
              </a:spcBef>
              <a:buSzPts val="2062"/>
              <a:buFont typeface="Arial"/>
              <a:buChar char="•"/>
            </a:pPr>
            <a:r>
              <a:rPr lang="en-US" sz="1600" b="1" dirty="0">
                <a:latin typeface="Arial" panose="020B0604020202020204" pitchFamily="34" charset="0"/>
                <a:cs typeface="Arial" panose="020B0604020202020204" pitchFamily="34" charset="0"/>
              </a:rPr>
              <a:t>White paper committee liaisons:</a:t>
            </a:r>
            <a:br>
              <a:rPr lang="en-US" sz="1600" b="1"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Melinda Erickson, Ph.D., U.S. Geological Survey</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Andrew </a:t>
            </a:r>
            <a:r>
              <a:rPr lang="en-US" sz="1600" dirty="0" err="1">
                <a:latin typeface="Arial" panose="020B0604020202020204" pitchFamily="34" charset="0"/>
                <a:cs typeface="Arial" panose="020B0604020202020204" pitchFamily="34" charset="0"/>
              </a:rPr>
              <a:t>Streitz</a:t>
            </a:r>
            <a:r>
              <a:rPr lang="en-US" sz="1600" dirty="0">
                <a:latin typeface="Arial" panose="020B0604020202020204" pitchFamily="34" charset="0"/>
                <a:cs typeface="Arial" panose="020B0604020202020204" pitchFamily="34" charset="0"/>
              </a:rPr>
              <a:t>, Minnesota Pollution Control Agency</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274320" indent="-274320" algn="r">
              <a:spcBef>
                <a:spcPts val="0"/>
              </a:spcBef>
              <a:buSzPts val="2062"/>
              <a:buFont typeface="Arial"/>
              <a:buChar char="•"/>
            </a:pPr>
            <a:r>
              <a:rPr lang="en-US" sz="1600" b="1" dirty="0">
                <a:latin typeface="Arial" panose="020B0604020202020204" pitchFamily="34" charset="0"/>
                <a:cs typeface="Arial" panose="020B0604020202020204" pitchFamily="34" charset="0"/>
              </a:rPr>
              <a:t>Content Authorities:</a:t>
            </a:r>
            <a:br>
              <a:rPr lang="en-US" sz="1600" b="1"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Al Kean, Minnesota Board of Water and Soil Resources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Jeppe Kjaersgaard, Minnesota Department of Agriculture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Dave Wall, Minnesota Pollution Control Agency</a:t>
            </a:r>
            <a:r>
              <a:rPr lang="en-US" sz="1400" dirty="0">
                <a:latin typeface="Arial" panose="020B0604020202020204" pitchFamily="34" charset="0"/>
                <a:cs typeface="Arial" panose="020B0604020202020204" pitchFamily="34" charset="0"/>
              </a:rPr>
              <a:t> </a:t>
            </a:r>
            <a:br>
              <a:rPr lang="en-US" sz="1400" dirty="0">
                <a:latin typeface="Arial" panose="020B0604020202020204" pitchFamily="34" charset="0"/>
                <a:cs typeface="Arial" panose="020B0604020202020204" pitchFamily="34" charset="0"/>
              </a:rPr>
            </a:br>
            <a:endParaRPr sz="1400" b="0" i="0" u="none" strike="noStrike" cap="none" dirty="0">
              <a:solidFill>
                <a:schemeClr val="dk2"/>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60434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914400" y="457200"/>
            <a:ext cx="7312025" cy="6858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262626"/>
              </a:buClr>
              <a:buFont typeface="Impact"/>
              <a:buNone/>
            </a:pPr>
            <a:r>
              <a:rPr lang="en-US" sz="3200" b="0" i="0" u="none" strike="noStrike" cap="none" dirty="0">
                <a:solidFill>
                  <a:srgbClr val="262626"/>
                </a:solidFill>
                <a:latin typeface="Impact"/>
                <a:ea typeface="Impact"/>
                <a:cs typeface="Impact"/>
                <a:sym typeface="Impact"/>
              </a:rPr>
              <a:t>Executive Summary from white paper:</a:t>
            </a:r>
            <a:endParaRPr sz="3200" b="0" i="0" u="none" strike="noStrike" cap="none" dirty="0">
              <a:solidFill>
                <a:srgbClr val="262626"/>
              </a:solidFill>
              <a:latin typeface="Impact"/>
              <a:ea typeface="Impact"/>
              <a:cs typeface="Impact"/>
              <a:sym typeface="Impact"/>
            </a:endParaRPr>
          </a:p>
        </p:txBody>
      </p:sp>
      <p:sp>
        <p:nvSpPr>
          <p:cNvPr id="162" name="Shape 162"/>
          <p:cNvSpPr txBox="1">
            <a:spLocks noGrp="1"/>
          </p:cNvSpPr>
          <p:nvPr>
            <p:ph type="body" idx="1"/>
          </p:nvPr>
        </p:nvSpPr>
        <p:spPr>
          <a:xfrm>
            <a:off x="457200" y="1239838"/>
            <a:ext cx="8229600" cy="4932362"/>
          </a:xfrm>
          <a:prstGeom prst="rect">
            <a:avLst/>
          </a:prstGeom>
          <a:noFill/>
          <a:ln>
            <a:noFill/>
          </a:ln>
        </p:spPr>
        <p:txBody>
          <a:bodyPr spcFirstLastPara="1" wrap="square" lIns="91425" tIns="45700" rIns="91425" bIns="45700" anchor="ctr" anchorCtr="0">
            <a:noAutofit/>
          </a:bodyPr>
          <a:lstStyle/>
          <a:p>
            <a:pPr marL="274320" marR="0" lvl="0" indent="-274320" algn="l" rtl="0">
              <a:spcBef>
                <a:spcPts val="1800"/>
              </a:spcBef>
              <a:spcAft>
                <a:spcPts val="0"/>
              </a:spcAft>
              <a:buClr>
                <a:schemeClr val="accent1"/>
              </a:buClr>
              <a:buSzPts val="1782"/>
              <a:buFont typeface="Arial"/>
              <a:buChar char="•"/>
            </a:pPr>
            <a:r>
              <a:rPr lang="en-US" sz="1782" dirty="0">
                <a:solidFill>
                  <a:schemeClr val="dk2"/>
                </a:solidFill>
                <a:latin typeface="Arial" panose="020B0604020202020204" pitchFamily="34" charset="0"/>
                <a:ea typeface="Times New Roman"/>
                <a:cs typeface="Arial" panose="020B0604020202020204" pitchFamily="34" charset="0"/>
                <a:sym typeface="Times New Roman"/>
              </a:rPr>
              <a:t>L</a:t>
            </a:r>
            <a:r>
              <a:rPr lang="en-US" sz="1782" b="0" i="0" u="none" strike="noStrike" cap="none" dirty="0">
                <a:solidFill>
                  <a:schemeClr val="dk2"/>
                </a:solidFill>
                <a:latin typeface="Arial" panose="020B0604020202020204" pitchFamily="34" charset="0"/>
                <a:ea typeface="Times New Roman"/>
                <a:cs typeface="Arial" panose="020B0604020202020204" pitchFamily="34" charset="0"/>
                <a:sym typeface="Times New Roman"/>
              </a:rPr>
              <a:t>ong history (150+ years) of agricultural drainage in MN; distinct periods and needs </a:t>
            </a:r>
            <a:r>
              <a:rPr lang="en-US" sz="1782" b="0" i="0" u="none" strike="noStrike" cap="none" dirty="0">
                <a:solidFill>
                  <a:schemeClr val="dk2"/>
                </a:solidFill>
                <a:latin typeface="Arial" panose="020B0604020202020204" pitchFamily="34" charset="0"/>
                <a:ea typeface="Times New Roman"/>
                <a:cs typeface="Arial" panose="020B0604020202020204" pitchFamily="34" charset="0"/>
                <a:sym typeface="Wingdings" panose="05000000000000000000" pitchFamily="2" charset="2"/>
              </a:rPr>
              <a:t> complex and somewhat patchy </a:t>
            </a:r>
            <a:r>
              <a:rPr lang="en-US" sz="1782" b="0" i="0" u="none" strike="noStrike" cap="none" dirty="0">
                <a:solidFill>
                  <a:schemeClr val="dk2"/>
                </a:solidFill>
                <a:latin typeface="Arial" panose="020B0604020202020204" pitchFamily="34" charset="0"/>
                <a:ea typeface="Times New Roman"/>
                <a:cs typeface="Arial" panose="020B0604020202020204" pitchFamily="34" charset="0"/>
                <a:sym typeface="Times New Roman"/>
              </a:rPr>
              <a:t>regulatory/policy framework</a:t>
            </a:r>
          </a:p>
          <a:p>
            <a:pPr marL="274320" marR="0" lvl="0" indent="-274320" algn="l" rtl="0">
              <a:spcBef>
                <a:spcPts val="1800"/>
              </a:spcBef>
              <a:spcAft>
                <a:spcPts val="0"/>
              </a:spcAft>
              <a:buClr>
                <a:schemeClr val="accent1"/>
              </a:buClr>
              <a:buSzPts val="1782"/>
              <a:buFont typeface="Arial"/>
              <a:buChar char="•"/>
            </a:pPr>
            <a:r>
              <a:rPr lang="en-US" sz="1782" b="0" i="0" u="none" strike="noStrike" cap="none" dirty="0">
                <a:solidFill>
                  <a:schemeClr val="dk2"/>
                </a:solidFill>
                <a:latin typeface="Arial" panose="020B0604020202020204" pitchFamily="34" charset="0"/>
                <a:ea typeface="Times New Roman"/>
                <a:cs typeface="Arial" panose="020B0604020202020204" pitchFamily="34" charset="0"/>
                <a:sym typeface="Times New Roman"/>
              </a:rPr>
              <a:t>~</a:t>
            </a:r>
            <a:r>
              <a:rPr lang="en-US" sz="1782" dirty="0">
                <a:solidFill>
                  <a:schemeClr val="dk2"/>
                </a:solidFill>
                <a:latin typeface="Arial" panose="020B0604020202020204" pitchFamily="34" charset="0"/>
                <a:ea typeface="Times New Roman"/>
                <a:cs typeface="Arial" panose="020B0604020202020204" pitchFamily="34" charset="0"/>
                <a:sym typeface="Times New Roman"/>
              </a:rPr>
              <a:t>21% of Minnesota has some density of subsurface drainage</a:t>
            </a:r>
          </a:p>
          <a:p>
            <a:pPr marL="274320" marR="0" lvl="0" indent="-274320" algn="l" rtl="0">
              <a:spcBef>
                <a:spcPts val="1800"/>
              </a:spcBef>
              <a:spcAft>
                <a:spcPts val="0"/>
              </a:spcAft>
              <a:buClr>
                <a:schemeClr val="accent1"/>
              </a:buClr>
              <a:buSzPts val="1782"/>
              <a:buFont typeface="Arial"/>
              <a:buChar char="•"/>
            </a:pPr>
            <a:r>
              <a:rPr lang="en-US" sz="1782" b="0" i="0" u="none" strike="noStrike" cap="none" dirty="0">
                <a:solidFill>
                  <a:schemeClr val="dk2"/>
                </a:solidFill>
                <a:latin typeface="Arial" panose="020B0604020202020204" pitchFamily="34" charset="0"/>
                <a:ea typeface="Times New Roman"/>
                <a:cs typeface="Arial" panose="020B0604020202020204" pitchFamily="34" charset="0"/>
                <a:sym typeface="Times New Roman"/>
              </a:rPr>
              <a:t>A basic understanding of aquifers and </a:t>
            </a:r>
            <a:r>
              <a:rPr lang="en-US" sz="1782" dirty="0">
                <a:solidFill>
                  <a:schemeClr val="dk2"/>
                </a:solidFill>
                <a:latin typeface="Arial" panose="020B0604020202020204" pitchFamily="34" charset="0"/>
                <a:ea typeface="Times New Roman"/>
                <a:cs typeface="Arial" panose="020B0604020202020204" pitchFamily="34" charset="0"/>
                <a:sym typeface="Times New Roman"/>
              </a:rPr>
              <a:t>recharge is needed to hydrologic effects of drainage on groundwater. </a:t>
            </a:r>
          </a:p>
          <a:p>
            <a:pPr marL="274320" marR="0" lvl="0" indent="-274320" algn="l" rtl="0">
              <a:spcBef>
                <a:spcPts val="1800"/>
              </a:spcBef>
              <a:spcAft>
                <a:spcPts val="0"/>
              </a:spcAft>
              <a:buClr>
                <a:schemeClr val="accent1"/>
              </a:buClr>
              <a:buSzPts val="1782"/>
              <a:buFont typeface="Arial"/>
              <a:buChar char="•"/>
            </a:pPr>
            <a:r>
              <a:rPr lang="en-US" sz="1782" b="0" i="0" u="none" strike="noStrike" cap="none" dirty="0">
                <a:solidFill>
                  <a:schemeClr val="dk2"/>
                </a:solidFill>
                <a:latin typeface="Arial" panose="020B0604020202020204" pitchFamily="34" charset="0"/>
                <a:ea typeface="Times New Roman"/>
                <a:cs typeface="Arial" panose="020B0604020202020204" pitchFamily="34" charset="0"/>
                <a:sym typeface="Times New Roman"/>
              </a:rPr>
              <a:t>“</a:t>
            </a:r>
            <a:r>
              <a:rPr lang="en-US" sz="1782" dirty="0">
                <a:solidFill>
                  <a:schemeClr val="dk2"/>
                </a:solidFill>
                <a:latin typeface="Arial" panose="020B0604020202020204" pitchFamily="34" charset="0"/>
                <a:ea typeface="Times New Roman"/>
                <a:cs typeface="Arial" panose="020B0604020202020204" pitchFamily="34" charset="0"/>
                <a:sym typeface="Times New Roman"/>
              </a:rPr>
              <a:t>T</a:t>
            </a:r>
            <a:r>
              <a:rPr lang="en-US" sz="1782" b="0" i="0" u="none" strike="noStrike" cap="none" dirty="0">
                <a:solidFill>
                  <a:schemeClr val="dk2"/>
                </a:solidFill>
                <a:latin typeface="Arial" panose="020B0604020202020204" pitchFamily="34" charset="0"/>
                <a:ea typeface="Times New Roman"/>
                <a:cs typeface="Arial" panose="020B0604020202020204" pitchFamily="34" charset="0"/>
                <a:sym typeface="Times New Roman"/>
              </a:rPr>
              <a:t>ile drainage provinces” concept: overlay groundwater provinces with estimated tile drainage extent to aid discussion</a:t>
            </a:r>
          </a:p>
          <a:p>
            <a:pPr marL="274320" marR="0" lvl="0" indent="-274320" algn="l" rtl="0">
              <a:spcBef>
                <a:spcPts val="1800"/>
              </a:spcBef>
              <a:spcAft>
                <a:spcPts val="0"/>
              </a:spcAft>
              <a:buClr>
                <a:schemeClr val="accent1"/>
              </a:buClr>
              <a:buSzPts val="1782"/>
              <a:buFont typeface="Arial"/>
              <a:buChar char="•"/>
            </a:pPr>
            <a:r>
              <a:rPr lang="en-US" sz="1782" b="0" i="0" u="none" strike="noStrike" cap="none" dirty="0">
                <a:solidFill>
                  <a:schemeClr val="dk2"/>
                </a:solidFill>
                <a:latin typeface="Arial" panose="020B0604020202020204" pitchFamily="34" charset="0"/>
                <a:ea typeface="Times New Roman"/>
                <a:cs typeface="Arial" panose="020B0604020202020204" pitchFamily="34" charset="0"/>
                <a:sym typeface="Times New Roman"/>
              </a:rPr>
              <a:t>Significant knowledge gaps and uncertainties </a:t>
            </a:r>
            <a:r>
              <a:rPr lang="en-US" sz="1782" b="0" i="0" u="none" strike="noStrike" cap="none" dirty="0">
                <a:solidFill>
                  <a:schemeClr val="dk2"/>
                </a:solidFill>
                <a:latin typeface="Arial" panose="020B0604020202020204" pitchFamily="34" charset="0"/>
                <a:ea typeface="Times New Roman"/>
                <a:cs typeface="Arial" panose="020B0604020202020204" pitchFamily="34" charset="0"/>
                <a:sym typeface="Wingdings" panose="05000000000000000000" pitchFamily="2" charset="2"/>
              </a:rPr>
              <a:t> need for / opportunities to improve understanding through research, studies, and modeling</a:t>
            </a:r>
          </a:p>
          <a:p>
            <a:pPr marL="274320" marR="0" lvl="0" indent="-274320" algn="r" rtl="0">
              <a:spcBef>
                <a:spcPts val="1800"/>
              </a:spcBef>
              <a:spcAft>
                <a:spcPts val="0"/>
              </a:spcAft>
              <a:buClr>
                <a:schemeClr val="accent1"/>
              </a:buClr>
              <a:buSzPts val="1782"/>
              <a:buFont typeface="Arial"/>
              <a:buChar char="•"/>
            </a:pPr>
            <a:r>
              <a:rPr lang="en-US" sz="1782" b="1" i="1" dirty="0">
                <a:solidFill>
                  <a:schemeClr val="dk2"/>
                </a:solidFill>
                <a:latin typeface="Arial" panose="020B0604020202020204" pitchFamily="34" charset="0"/>
                <a:ea typeface="Times New Roman"/>
                <a:cs typeface="Arial" panose="020B0604020202020204" pitchFamily="34" charset="0"/>
                <a:sym typeface="Wingdings" panose="05000000000000000000" pitchFamily="2" charset="2"/>
              </a:rPr>
              <a:t>Key need</a:t>
            </a:r>
            <a:r>
              <a:rPr lang="en-US" sz="1782" dirty="0">
                <a:solidFill>
                  <a:schemeClr val="dk2"/>
                </a:solidFill>
                <a:latin typeface="Arial" panose="020B0604020202020204" pitchFamily="34" charset="0"/>
                <a:ea typeface="Times New Roman"/>
                <a:cs typeface="Arial" panose="020B0604020202020204" pitchFamily="34" charset="0"/>
                <a:sym typeface="Wingdings" panose="05000000000000000000" pitchFamily="2" charset="2"/>
              </a:rPr>
              <a:t>: better measures of groundwater recharge where drainage may potentially have impacts</a:t>
            </a:r>
            <a:endParaRPr sz="1782" b="0" i="0" u="none" strike="noStrike" cap="none" dirty="0">
              <a:solidFill>
                <a:schemeClr val="dk2"/>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41111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FEEE48-0557-43C8-AEBA-B6BF3F0BED45}"/>
              </a:ext>
            </a:extLst>
          </p:cNvPr>
          <p:cNvPicPr/>
          <p:nvPr/>
        </p:nvPicPr>
        <p:blipFill>
          <a:blip r:embed="rId3">
            <a:extLst>
              <a:ext uri="{28A0092B-C50C-407E-A947-70E740481C1C}">
                <a14:useLocalDpi xmlns:a14="http://schemas.microsoft.com/office/drawing/2010/main" val="0"/>
              </a:ext>
            </a:extLst>
          </a:blip>
          <a:stretch>
            <a:fillRect/>
          </a:stretch>
        </p:blipFill>
        <p:spPr>
          <a:xfrm>
            <a:off x="4267200" y="152400"/>
            <a:ext cx="3752850" cy="2695575"/>
          </a:xfrm>
          <a:prstGeom prst="rect">
            <a:avLst/>
          </a:prstGeom>
        </p:spPr>
      </p:pic>
      <p:pic>
        <p:nvPicPr>
          <p:cNvPr id="3" name="Picture 2" descr="Weeping-tile-up-close-300x225.jpg">
            <a:extLst>
              <a:ext uri="{FF2B5EF4-FFF2-40B4-BE49-F238E27FC236}">
                <a16:creationId xmlns:a16="http://schemas.microsoft.com/office/drawing/2014/main" id="{448D2122-D629-4384-998B-71064015D90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3081655" cy="2309495"/>
          </a:xfrm>
          <a:prstGeom prst="rect">
            <a:avLst/>
          </a:prstGeom>
          <a:noFill/>
          <a:ln>
            <a:noFill/>
          </a:ln>
        </p:spPr>
      </p:pic>
      <p:pic>
        <p:nvPicPr>
          <p:cNvPr id="4" name="Picture 3">
            <a:extLst>
              <a:ext uri="{FF2B5EF4-FFF2-40B4-BE49-F238E27FC236}">
                <a16:creationId xmlns:a16="http://schemas.microsoft.com/office/drawing/2014/main" id="{64E00965-BE60-4678-B0A5-1F6F28E799D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209800" y="3657600"/>
            <a:ext cx="6400800" cy="2433320"/>
          </a:xfrm>
          <a:prstGeom prst="rect">
            <a:avLst/>
          </a:prstGeom>
        </p:spPr>
      </p:pic>
    </p:spTree>
    <p:extLst>
      <p:ext uri="{BB962C8B-B14F-4D97-AF65-F5344CB8AC3E}">
        <p14:creationId xmlns:p14="http://schemas.microsoft.com/office/powerpoint/2010/main" val="306274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Map_with_tiles (2)">
            <a:extLst>
              <a:ext uri="{FF2B5EF4-FFF2-40B4-BE49-F238E27FC236}">
                <a16:creationId xmlns:a16="http://schemas.microsoft.com/office/drawing/2014/main" id="{A0B9922F-9EC0-47BD-B270-F57BD5A3845A}"/>
              </a:ext>
            </a:extLst>
          </p:cNvPr>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762000" y="228600"/>
            <a:ext cx="7572375" cy="585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ext Box 3">
            <a:extLst>
              <a:ext uri="{FF2B5EF4-FFF2-40B4-BE49-F238E27FC236}">
                <a16:creationId xmlns:a16="http://schemas.microsoft.com/office/drawing/2014/main" id="{BBDCBC58-BBA2-4453-8E52-1700E424A1D6}"/>
              </a:ext>
            </a:extLst>
          </p:cNvPr>
          <p:cNvSpPr txBox="1">
            <a:spLocks noChangeArrowheads="1"/>
          </p:cNvSpPr>
          <p:nvPr/>
        </p:nvSpPr>
        <p:spPr bwMode="auto">
          <a:xfrm>
            <a:off x="838200" y="61722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dirty="0">
                <a:solidFill>
                  <a:schemeClr val="bg2">
                    <a:lumMod val="10000"/>
                  </a:schemeClr>
                </a:solidFill>
                <a:cs typeface="Arial" panose="020B0604020202020204" pitchFamily="34" charset="0"/>
              </a:rPr>
              <a:t>Color infrared aerial photography with tile lines digitized in blue and drainage district mains in green. Total length of tiles is approximately 56 miles; total drainage district main is 3 miles.</a:t>
            </a:r>
            <a:endParaRPr lang="en-US" altLang="en-US" sz="2400" dirty="0">
              <a:solidFill>
                <a:schemeClr val="bg2">
                  <a:lumMod val="10000"/>
                </a:schemeClr>
              </a:solidFill>
              <a:cs typeface="Arial" panose="020B0604020202020204" pitchFamily="34" charset="0"/>
            </a:endParaRPr>
          </a:p>
        </p:txBody>
      </p:sp>
    </p:spTree>
    <p:extLst>
      <p:ext uri="{BB962C8B-B14F-4D97-AF65-F5344CB8AC3E}">
        <p14:creationId xmlns:p14="http://schemas.microsoft.com/office/powerpoint/2010/main" val="3163098430"/>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4111</TotalTime>
  <Words>3233</Words>
  <Application>Microsoft Office PowerPoint</Application>
  <PresentationFormat>On-screen Show (4:3)</PresentationFormat>
  <Paragraphs>149</Paragraphs>
  <Slides>19</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 Narrow</vt:lpstr>
      <vt:lpstr>Calibri</vt:lpstr>
      <vt:lpstr>Impact</vt:lpstr>
      <vt:lpstr>Lucida Sans Unicode</vt:lpstr>
      <vt:lpstr>Times New Roman</vt:lpstr>
      <vt:lpstr>Verdana</vt:lpstr>
      <vt:lpstr>Wingdings</vt:lpstr>
      <vt:lpstr>Wingdings 2</vt:lpstr>
      <vt:lpstr>Wingdings 3</vt:lpstr>
      <vt:lpstr>Concourse</vt:lpstr>
      <vt:lpstr>Minnesota Ground Water Association</vt:lpstr>
      <vt:lpstr>MGWA’s objectives:</vt:lpstr>
      <vt:lpstr>MGWA White Papers Goal: provide an unbiased evaluation of a ground water issue.</vt:lpstr>
      <vt:lpstr>Drain Tiles and Groundwater Resources:</vt:lpstr>
      <vt:lpstr>MGWA Scoping Document</vt:lpstr>
      <vt:lpstr>MGWA Tile &amp; Groundwater Committee</vt:lpstr>
      <vt:lpstr>Executive Summary from white 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BWSR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jfure0</dc:creator>
  <cp:lastModifiedBy>Kasey Gerkovich</cp:lastModifiedBy>
  <cp:revision>194</cp:revision>
  <cp:lastPrinted>2018-08-20T18:07:33Z</cp:lastPrinted>
  <dcterms:created xsi:type="dcterms:W3CDTF">2007-07-16T16:02:24Z</dcterms:created>
  <dcterms:modified xsi:type="dcterms:W3CDTF">2018-08-20T18:07:58Z</dcterms:modified>
</cp:coreProperties>
</file>